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65" r:id="rId3"/>
    <p:sldId id="257" r:id="rId4"/>
    <p:sldId id="258" r:id="rId5"/>
    <p:sldId id="259" r:id="rId6"/>
    <p:sldId id="260" r:id="rId7"/>
    <p:sldId id="261" r:id="rId8"/>
    <p:sldId id="262" r:id="rId9"/>
    <p:sldId id="263" r:id="rId10"/>
    <p:sldId id="264" r:id="rId11"/>
    <p:sldId id="266" r:id="rId12"/>
  </p:sldIdLst>
  <p:sldSz cx="12188825"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DBAA5-143C-4A88-A0F6-F717EDE665E8}" v="3" dt="2025-09-24T06:57:10.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04 shinks" userId="94fa6b02f46b1bc3" providerId="LiveId" clId="{62AAF682-4503-4572-9A9C-A8D00180BD1D}"/>
    <pc:docChg chg="addSld modSld">
      <pc:chgData name="04 shinks" userId="94fa6b02f46b1bc3" providerId="LiveId" clId="{62AAF682-4503-4572-9A9C-A8D00180BD1D}" dt="2025-09-24T06:57:21.363" v="765" actId="20577"/>
      <pc:docMkLst>
        <pc:docMk/>
      </pc:docMkLst>
      <pc:sldChg chg="addSp modSp new mod">
        <pc:chgData name="04 shinks" userId="94fa6b02f46b1bc3" providerId="LiveId" clId="{62AAF682-4503-4572-9A9C-A8D00180BD1D}" dt="2025-09-24T06:57:21.363" v="765" actId="20577"/>
        <pc:sldMkLst>
          <pc:docMk/>
          <pc:sldMk cId="2876205519" sldId="265"/>
        </pc:sldMkLst>
        <pc:spChg chg="mod">
          <ac:chgData name="04 shinks" userId="94fa6b02f46b1bc3" providerId="LiveId" clId="{62AAF682-4503-4572-9A9C-A8D00180BD1D}" dt="2025-09-24T04:34:05.586" v="15" actId="20577"/>
          <ac:spMkLst>
            <pc:docMk/>
            <pc:sldMk cId="2876205519" sldId="265"/>
            <ac:spMk id="2" creationId="{0B939289-D717-AA2C-325F-806F53EE6E32}"/>
          </ac:spMkLst>
        </pc:spChg>
        <pc:spChg chg="add mod">
          <ac:chgData name="04 shinks" userId="94fa6b02f46b1bc3" providerId="LiveId" clId="{62AAF682-4503-4572-9A9C-A8D00180BD1D}" dt="2025-09-24T06:57:21.363" v="765" actId="20577"/>
          <ac:spMkLst>
            <pc:docMk/>
            <pc:sldMk cId="2876205519" sldId="265"/>
            <ac:spMk id="3" creationId="{1F006FA1-BFB9-2ACF-CC22-F84C29A42ECA}"/>
          </ac:spMkLst>
        </pc:spChg>
        <pc:picChg chg="add mod">
          <ac:chgData name="04 shinks" userId="94fa6b02f46b1bc3" providerId="LiveId" clId="{62AAF682-4503-4572-9A9C-A8D00180BD1D}" dt="2025-09-24T06:57:10.799" v="761" actId="14100"/>
          <ac:picMkLst>
            <pc:docMk/>
            <pc:sldMk cId="2876205519" sldId="265"/>
            <ac:picMk id="1026" creationId="{DFF147F0-DEAE-1002-6E7F-5D0275F4AC7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762000"/>
            <a:ext cx="913923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67849" y="762000"/>
            <a:ext cx="2924556"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569" y="1298448"/>
            <a:ext cx="7313295" cy="3255264"/>
          </a:xfrm>
        </p:spPr>
        <p:txBody>
          <a:bodyPr anchor="b">
            <a:normAutofit/>
          </a:bodyPr>
          <a:lstStyle>
            <a:lvl1pPr algn="l">
              <a:defRPr sz="5898" spc="-10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099729" y="4670246"/>
            <a:ext cx="7313295" cy="914400"/>
          </a:xfrm>
        </p:spPr>
        <p:txBody>
          <a:bodyPr anchor="t">
            <a:normAutofit/>
          </a:bodyPr>
          <a:lstStyle>
            <a:lvl1pPr marL="0" indent="0" algn="l">
              <a:buNone/>
              <a:defRPr sz="2199" cap="none" spc="0" baseline="0">
                <a:solidFill>
                  <a:schemeClr val="accent1">
                    <a:lumMod val="20000"/>
                    <a:lumOff val="80000"/>
                  </a:schemeClr>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573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8260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0901" y="990600"/>
            <a:ext cx="2818666" cy="4953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866905" y="868680"/>
            <a:ext cx="7313295" cy="512064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6624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432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866905" y="1298448"/>
            <a:ext cx="7313295" cy="3255264"/>
          </a:xfrm>
        </p:spPr>
        <p:txBody>
          <a:bodyPr anchor="b">
            <a:normAutofit/>
          </a:bodyPr>
          <a:lstStyle>
            <a:lvl1pPr>
              <a:defRPr sz="5898" b="0" spc="-100" baseline="0">
                <a:solidFill>
                  <a:schemeClr val="tx1">
                    <a:lumMod val="65000"/>
                    <a:lumOff val="3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885188" y="4672584"/>
            <a:ext cx="7313295" cy="914400"/>
          </a:xfrm>
        </p:spPr>
        <p:txBody>
          <a:bodyPr anchor="t">
            <a:normAutofit/>
          </a:bodyPr>
          <a:lstStyle>
            <a:lvl1pPr marL="0" indent="0">
              <a:buNone/>
              <a:defRPr sz="2199" cap="none" spc="0" baseline="0">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169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866905" y="868680"/>
            <a:ext cx="3473815" cy="512064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816084" y="868680"/>
            <a:ext cx="3473815" cy="512064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5BCAD085-E8A6-8845-BD4E-CB4CCA059FC4}" type="datetimeFigureOut">
              <a:rPr lang="en-US" smtClean="0"/>
              <a:t>9/25/2025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6844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866905" y="1023586"/>
            <a:ext cx="3473815" cy="807720"/>
          </a:xfrm>
        </p:spPr>
        <p:txBody>
          <a:bodyPr anchor="b">
            <a:normAutofit/>
          </a:bodyPr>
          <a:lstStyle>
            <a:lvl1pPr marL="0" indent="0">
              <a:spcBef>
                <a:spcPts val="0"/>
              </a:spcBef>
              <a:buNone/>
              <a:defRPr sz="1999" b="1">
                <a:solidFill>
                  <a:schemeClr val="tx1">
                    <a:lumMod val="65000"/>
                    <a:lumOff val="3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866905" y="1930936"/>
            <a:ext cx="3473815" cy="402336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816427" y="1023587"/>
            <a:ext cx="3473815" cy="813171"/>
          </a:xfrm>
        </p:spPr>
        <p:txBody>
          <a:bodyPr anchor="b">
            <a:normAutofit/>
          </a:bodyPr>
          <a:lstStyle>
            <a:lvl1pPr marL="0" indent="0">
              <a:spcBef>
                <a:spcPts val="0"/>
              </a:spcBef>
              <a:buNone/>
              <a:defRPr sz="1999" b="1">
                <a:solidFill>
                  <a:schemeClr val="tx1">
                    <a:lumMod val="65000"/>
                    <a:lumOff val="3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816427" y="1930936"/>
            <a:ext cx="3473815" cy="402336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Date Placeholder 1"/>
          <p:cNvSpPr>
            <a:spLocks noGrp="1"/>
          </p:cNvSpPr>
          <p:nvPr>
            <p:ph type="dt" sz="half" idx="10"/>
          </p:nvPr>
        </p:nvSpPr>
        <p:spPr/>
        <p:txBody>
          <a:bodyPr/>
          <a:lstStyle/>
          <a:p>
            <a:fld id="{5BCAD085-E8A6-8845-BD4E-CB4CCA059FC4}" type="datetimeFigureOut">
              <a:rPr lang="en-US" smtClean="0"/>
              <a:t>9/25/2025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6855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2" name="Date Placeholder 1"/>
          <p:cNvSpPr>
            <a:spLocks noGrp="1"/>
          </p:cNvSpPr>
          <p:nvPr>
            <p:ph type="dt" sz="half" idx="10"/>
          </p:nvPr>
        </p:nvSpPr>
        <p:spPr/>
        <p:txBody>
          <a:bodyPr/>
          <a:lstStyle/>
          <a:p>
            <a:fld id="{5BCAD085-E8A6-8845-BD4E-CB4CCA059FC4}" type="datetimeFigureOut">
              <a:rPr lang="en-US" smtClean="0"/>
              <a:t>9/25/2025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3001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CAD085-E8A6-8845-BD4E-CB4CCA059FC4}"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263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5965" y="1143000"/>
            <a:ext cx="2833902" cy="2377440"/>
          </a:xfrm>
        </p:spPr>
        <p:txBody>
          <a:bodyPr anchor="b">
            <a:normAutofit/>
          </a:bodyPr>
          <a:lstStyle>
            <a:lvl1pPr>
              <a:defRPr sz="3199"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3866905" y="868680"/>
            <a:ext cx="7313295" cy="512064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5965" y="3494176"/>
            <a:ext cx="2833902" cy="2321990"/>
          </a:xfrm>
        </p:spPr>
        <p:txBody>
          <a:bodyPr anchor="t">
            <a:normAutofit/>
          </a:bodyPr>
          <a:lstStyle>
            <a:lvl1pPr marL="0" indent="0">
              <a:lnSpc>
                <a:spcPct val="100000"/>
              </a:lnSpc>
              <a:buNone/>
              <a:defRPr sz="1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BCAD085-E8A6-8845-BD4E-CB4CCA059FC4}" type="datetimeFigureOut">
              <a:rPr lang="en-US" smtClean="0"/>
              <a:t>9/25/2025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8142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5965" y="1143000"/>
            <a:ext cx="2833902" cy="2377440"/>
          </a:xfrm>
        </p:spPr>
        <p:txBody>
          <a:bodyPr anchor="b">
            <a:normAutofit/>
          </a:bodyPr>
          <a:lstStyle>
            <a:lvl1pPr>
              <a:defRPr sz="3199"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569714" y="767419"/>
            <a:ext cx="8113117" cy="5330952"/>
          </a:xfrm>
          <a:solidFill>
            <a:schemeClr val="bg1">
              <a:lumMod val="75000"/>
            </a:schemeClr>
          </a:solidFill>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5965" y="3493008"/>
            <a:ext cx="2833902" cy="2322576"/>
          </a:xfrm>
        </p:spPr>
        <p:txBody>
          <a:bodyPr anchor="t">
            <a:normAutofit/>
          </a:bodyPr>
          <a:lstStyle>
            <a:lvl1pPr marL="0" indent="0">
              <a:lnSpc>
                <a:spcPct val="100000"/>
              </a:lnSpc>
              <a:buNone/>
              <a:defRPr sz="1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BCAD085-E8A6-8845-BD4E-CB4CCA059FC4}" type="datetimeFigureOut">
              <a:rPr lang="en-US" smtClean="0"/>
              <a:t>9/25/2025</a:t>
            </a:fld>
            <a:endParaRPr lang="en-US"/>
          </a:p>
        </p:txBody>
      </p:sp>
      <p:sp>
        <p:nvSpPr>
          <p:cNvPr id="9" name="Footer Placeholder 8"/>
          <p:cNvSpPr>
            <a:spLocks noGrp="1"/>
          </p:cNvSpPr>
          <p:nvPr>
            <p:ph type="ftr" sz="quarter" idx="11"/>
          </p:nvPr>
        </p:nvSpPr>
        <p:spPr>
          <a:xfrm>
            <a:off x="3498190" y="6356351"/>
            <a:ext cx="5909978" cy="365125"/>
          </a:xfrm>
        </p:spPr>
        <p:txBody>
          <a:body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9930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853" y="1123838"/>
            <a:ext cx="2946714" cy="46011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8" name="Rectangle 37"/>
          <p:cNvSpPr/>
          <p:nvPr/>
        </p:nvSpPr>
        <p:spPr>
          <a:xfrm>
            <a:off x="11812787" y="758952"/>
            <a:ext cx="3839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8260" y="864108"/>
            <a:ext cx="7313295" cy="512064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62396" y="6356351"/>
            <a:ext cx="2742486"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BCAD085-E8A6-8845-BD4E-CB4CCA059FC4}" type="datetimeFigureOut">
              <a:rPr lang="en-US" smtClean="0"/>
              <a:t>9/25/2025</a:t>
            </a:fld>
            <a:endParaRPr lang="en-US"/>
          </a:p>
        </p:txBody>
      </p:sp>
      <p:sp>
        <p:nvSpPr>
          <p:cNvPr id="5" name="Footer Placeholder 4"/>
          <p:cNvSpPr>
            <a:spLocks noGrp="1"/>
          </p:cNvSpPr>
          <p:nvPr>
            <p:ph type="ftr" sz="quarter" idx="3"/>
          </p:nvPr>
        </p:nvSpPr>
        <p:spPr>
          <a:xfrm>
            <a:off x="3868261" y="6356351"/>
            <a:ext cx="5909978"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1366" y="6356351"/>
            <a:ext cx="1530528" cy="365125"/>
          </a:xfrm>
          <a:prstGeom prst="rect">
            <a:avLst/>
          </a:prstGeom>
        </p:spPr>
        <p:txBody>
          <a:bodyPr vert="horz" lIns="91440" tIns="45720" rIns="91440" bIns="45720" rtlCol="0" anchor="ctr"/>
          <a:lstStyle>
            <a:lvl1pPr algn="r">
              <a:defRPr sz="1200" b="1">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7337122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126" rtl="0" eaLnBrk="1" latinLnBrk="0" hangingPunct="1">
        <a:lnSpc>
          <a:spcPct val="90000"/>
        </a:lnSpc>
        <a:spcBef>
          <a:spcPct val="0"/>
        </a:spcBef>
        <a:buNone/>
        <a:defRPr kumimoji="1" sz="3599" kern="1200" spc="-60" baseline="0">
          <a:solidFill>
            <a:srgbClr val="FFFFFF"/>
          </a:solid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buClr>
        <a:buFont typeface="Wingdings 2" pitchFamily="18" charset="2"/>
        <a:buChar char=""/>
        <a:defRPr kumimoji="1" sz="1999" kern="1200">
          <a:solidFill>
            <a:schemeClr val="tx1">
              <a:lumMod val="65000"/>
              <a:lumOff val="35000"/>
            </a:schemeClr>
          </a:solidFill>
          <a:latin typeface="+mn-lt"/>
          <a:ea typeface="+mn-ea"/>
          <a:cs typeface="+mn-cs"/>
        </a:defRPr>
      </a:lvl1pPr>
      <a:lvl2pPr marL="685594" indent="-182825" algn="l" defTabSz="914126" rtl="0" eaLnBrk="1" latinLnBrk="0" hangingPunct="1">
        <a:lnSpc>
          <a:spcPct val="90000"/>
        </a:lnSpc>
        <a:spcBef>
          <a:spcPts val="250"/>
        </a:spcBef>
        <a:spcAft>
          <a:spcPts val="250"/>
        </a:spcAft>
        <a:buClr>
          <a:schemeClr val="accent1"/>
        </a:buClr>
        <a:buFont typeface="Wingdings 2" pitchFamily="18" charset="2"/>
        <a:buChar char=""/>
        <a:defRPr kumimoji="1" sz="1799" kern="1200">
          <a:solidFill>
            <a:schemeClr val="tx1">
              <a:lumMod val="65000"/>
              <a:lumOff val="35000"/>
            </a:schemeClr>
          </a:solidFill>
          <a:latin typeface="+mn-lt"/>
          <a:ea typeface="+mn-ea"/>
          <a:cs typeface="+mn-cs"/>
        </a:defRPr>
      </a:lvl2pPr>
      <a:lvl3pPr marL="1142657" indent="-182825" algn="l" defTabSz="914126"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599720" indent="-182825" algn="l" defTabSz="914126"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6783" indent="-182825" algn="l" defTabSz="914126"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5034" indent="-228531" algn="l" defTabSz="914126"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828800"/>
            <a:ext cx="10058400" cy="1828800"/>
          </a:xfrm>
          <a:prstGeom prst="rect">
            <a:avLst/>
          </a:prstGeom>
          <a:noFill/>
        </p:spPr>
        <p:txBody>
          <a:bodyPr wrap="none">
            <a:spAutoFit/>
          </a:bodyPr>
          <a:lstStyle/>
          <a:p>
            <a:pPr algn="ctr">
              <a:defRPr sz="4400" b="1"/>
            </a:pPr>
            <a:r>
              <a:t>地域型保育事業のご案内</a:t>
            </a:r>
          </a:p>
        </p:txBody>
      </p:sp>
      <p:sp>
        <p:nvSpPr>
          <p:cNvPr id="5" name="テキスト ボックス 4">
            <a:extLst>
              <a:ext uri="{FF2B5EF4-FFF2-40B4-BE49-F238E27FC236}">
                <a16:creationId xmlns:a16="http://schemas.microsoft.com/office/drawing/2014/main" id="{75599157-C2BA-BE79-E249-C2977703B825}"/>
              </a:ext>
            </a:extLst>
          </p:cNvPr>
          <p:cNvSpPr txBox="1"/>
          <p:nvPr/>
        </p:nvSpPr>
        <p:spPr>
          <a:xfrm>
            <a:off x="6428709" y="4904997"/>
            <a:ext cx="5035704" cy="646331"/>
          </a:xfrm>
          <a:prstGeom prst="rect">
            <a:avLst/>
          </a:prstGeom>
          <a:noFill/>
        </p:spPr>
        <p:txBody>
          <a:bodyPr wrap="square" rtlCol="0">
            <a:spAutoFit/>
          </a:bodyPr>
          <a:lstStyle/>
          <a:p>
            <a:r>
              <a:rPr kumimoji="1" lang="ja-JP" altLang="en-US" dirty="0"/>
              <a:t>こもれび保育園　根岸園</a:t>
            </a:r>
            <a:endParaRPr kumimoji="1" lang="en-US" altLang="ja-JP" dirty="0"/>
          </a:p>
          <a:p>
            <a:r>
              <a:rPr kumimoji="1" lang="en-US" altLang="ja-JP" dirty="0"/>
              <a:t>						</a:t>
            </a:r>
            <a:r>
              <a:rPr kumimoji="1" lang="ja-JP" altLang="en-US" dirty="0"/>
              <a:t>施設長　野口　翔平</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よくある質問</a:t>
            </a:r>
            <a:br>
              <a:rPr lang="en-US" altLang="ja-JP" dirty="0"/>
            </a:br>
            <a:r>
              <a:rPr lang="ja-JP" altLang="en-US" dirty="0"/>
              <a:t>（</a:t>
            </a:r>
            <a:r>
              <a:rPr lang="en-US" altLang="ja-JP" dirty="0"/>
              <a:t>Q</a:t>
            </a:r>
            <a:r>
              <a:rPr lang="ja-JP" altLang="en-US" dirty="0"/>
              <a:t>＆</a:t>
            </a:r>
            <a:r>
              <a:rPr lang="en-US" altLang="ja-JP" dirty="0"/>
              <a:t>A</a:t>
            </a:r>
            <a:r>
              <a:rPr lang="ja-JP" altLang="en-US" dirty="0"/>
              <a:t>）</a:t>
            </a:r>
            <a:endParaRPr dirty="0"/>
          </a:p>
        </p:txBody>
      </p:sp>
      <p:sp>
        <p:nvSpPr>
          <p:cNvPr id="4" name="TextBox 3"/>
          <p:cNvSpPr txBox="1"/>
          <p:nvPr/>
        </p:nvSpPr>
        <p:spPr>
          <a:xfrm>
            <a:off x="3844412" y="1371600"/>
            <a:ext cx="7585587" cy="4062651"/>
          </a:xfrm>
          <a:prstGeom prst="rect">
            <a:avLst/>
          </a:prstGeom>
          <a:noFill/>
        </p:spPr>
        <p:txBody>
          <a:bodyPr wrap="square">
            <a:spAutoFit/>
          </a:bodyPr>
          <a:lstStyle/>
          <a:p>
            <a:pPr>
              <a:defRPr sz="2400">
                <a:solidFill>
                  <a:srgbClr val="404040"/>
                </a:solidFill>
              </a:defRPr>
            </a:pPr>
            <a:r>
              <a:rPr lang="en-US" altLang="ja-JP" dirty="0"/>
              <a:t>Q.</a:t>
            </a:r>
            <a:r>
              <a:rPr lang="ja-JP" altLang="en-US" dirty="0"/>
              <a:t>入園申込はどちらでおこないますか？</a:t>
            </a:r>
            <a:endParaRPr lang="en-US" altLang="ja-JP" dirty="0"/>
          </a:p>
          <a:p>
            <a:pPr>
              <a:defRPr sz="2400">
                <a:solidFill>
                  <a:srgbClr val="404040"/>
                </a:solidFill>
              </a:defRPr>
            </a:pPr>
            <a:r>
              <a:rPr lang="en-US" altLang="ja-JP" dirty="0"/>
              <a:t>A.</a:t>
            </a:r>
            <a:r>
              <a:rPr lang="ja-JP" altLang="en-US" sz="2400" dirty="0"/>
              <a:t>地域型保育事業も認可保育園と同じく、</a:t>
            </a:r>
            <a:r>
              <a:rPr lang="ja-JP" altLang="en-US" sz="2400" b="1" dirty="0"/>
              <a:t>市区町村（自治体）に申し込みます。</a:t>
            </a:r>
            <a:br>
              <a:rPr lang="ja-JP" altLang="en-US" sz="2400" dirty="0"/>
            </a:br>
            <a:r>
              <a:rPr lang="ja-JP" altLang="en-US" sz="2400" dirty="0"/>
              <a:t>希望する園をいくつか記入し、自治体が利用調整を行います。</a:t>
            </a:r>
            <a:endParaRPr lang="en-US" dirty="0"/>
          </a:p>
          <a:p>
            <a:pPr>
              <a:defRPr sz="2400">
                <a:solidFill>
                  <a:srgbClr val="404040"/>
                </a:solidFill>
              </a:defRPr>
            </a:pPr>
            <a:endParaRPr lang="en-US" dirty="0"/>
          </a:p>
          <a:p>
            <a:pPr>
              <a:defRPr sz="2400">
                <a:solidFill>
                  <a:srgbClr val="404040"/>
                </a:solidFill>
              </a:defRPr>
            </a:pPr>
            <a:r>
              <a:rPr dirty="0"/>
              <a:t>Q. </a:t>
            </a:r>
            <a:r>
              <a:rPr dirty="0" err="1"/>
              <a:t>保育料はいくらですか</a:t>
            </a:r>
            <a:r>
              <a:rPr dirty="0"/>
              <a:t>？</a:t>
            </a:r>
          </a:p>
          <a:p>
            <a:r>
              <a:rPr sz="2400" dirty="0"/>
              <a:t>A. </a:t>
            </a:r>
            <a:r>
              <a:rPr sz="2400" dirty="0" err="1"/>
              <a:t>所得に応じて認可保育園と同じです</a:t>
            </a:r>
            <a:r>
              <a:rPr sz="2400" dirty="0"/>
              <a:t>。</a:t>
            </a:r>
          </a:p>
          <a:p>
            <a:endParaRPr dirty="0"/>
          </a:p>
          <a:p>
            <a:r>
              <a:rPr sz="2400" dirty="0"/>
              <a:t>Q. </a:t>
            </a:r>
            <a:r>
              <a:rPr sz="2400" dirty="0" err="1"/>
              <a:t>認可保育園への入園より不利になりますか</a:t>
            </a:r>
            <a:r>
              <a:rPr sz="2400" dirty="0"/>
              <a:t>？</a:t>
            </a:r>
          </a:p>
          <a:p>
            <a:r>
              <a:rPr sz="2400" dirty="0"/>
              <a:t>A. </a:t>
            </a:r>
            <a:r>
              <a:rPr sz="2400" dirty="0" err="1"/>
              <a:t>いいえ、同じように市の調整を経て入園します</a:t>
            </a:r>
            <a:r>
              <a:rPr sz="24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A0AE7-F8B3-93A5-D1F3-85CCADEEE89D}"/>
              </a:ext>
            </a:extLst>
          </p:cNvPr>
          <p:cNvSpPr>
            <a:spLocks noGrp="1"/>
          </p:cNvSpPr>
          <p:nvPr>
            <p:ph type="title"/>
          </p:nvPr>
        </p:nvSpPr>
        <p:spPr/>
        <p:txBody>
          <a:bodyPr>
            <a:normAutofit/>
          </a:bodyPr>
          <a:lstStyle/>
          <a:p>
            <a:r>
              <a:rPr kumimoji="1" lang="ja-JP" altLang="en-US" sz="2800" dirty="0"/>
              <a:t>こもれび保育園の特色</a:t>
            </a:r>
          </a:p>
        </p:txBody>
      </p:sp>
      <p:sp>
        <p:nvSpPr>
          <p:cNvPr id="3" name="テキスト ボックス 2">
            <a:extLst>
              <a:ext uri="{FF2B5EF4-FFF2-40B4-BE49-F238E27FC236}">
                <a16:creationId xmlns:a16="http://schemas.microsoft.com/office/drawing/2014/main" id="{76E09E83-AE8A-6792-551F-A534811BB917}"/>
              </a:ext>
            </a:extLst>
          </p:cNvPr>
          <p:cNvSpPr txBox="1"/>
          <p:nvPr/>
        </p:nvSpPr>
        <p:spPr>
          <a:xfrm>
            <a:off x="3991897" y="884903"/>
            <a:ext cx="6902245" cy="5632311"/>
          </a:xfrm>
          <a:prstGeom prst="rect">
            <a:avLst/>
          </a:prstGeom>
          <a:noFill/>
        </p:spPr>
        <p:txBody>
          <a:bodyPr wrap="square" rtlCol="0">
            <a:spAutoFit/>
          </a:bodyPr>
          <a:lstStyle/>
          <a:p>
            <a:r>
              <a:rPr kumimoji="1" lang="ja-JP" altLang="en-US" dirty="0"/>
              <a:t>１．分かり易い保育料形態</a:t>
            </a:r>
            <a:endParaRPr kumimoji="1" lang="en-US" altLang="ja-JP" dirty="0"/>
          </a:p>
          <a:p>
            <a:r>
              <a:rPr kumimoji="1" lang="en-US" altLang="ja-JP" dirty="0"/>
              <a:t>	</a:t>
            </a:r>
            <a:r>
              <a:rPr kumimoji="1" lang="ja-JP" altLang="en-US" dirty="0"/>
              <a:t>基本保育料のみ</a:t>
            </a:r>
            <a:endParaRPr kumimoji="1" lang="en-US" altLang="ja-JP" dirty="0"/>
          </a:p>
          <a:p>
            <a:r>
              <a:rPr kumimoji="1" lang="ja-JP" altLang="en-US" dirty="0"/>
              <a:t>　　２歳児クラスからスタートする専任講師の体操教室も</a:t>
            </a:r>
            <a:endParaRPr kumimoji="1" lang="en-US" altLang="ja-JP" dirty="0"/>
          </a:p>
          <a:p>
            <a:r>
              <a:rPr kumimoji="1" lang="ja-JP" altLang="en-US" dirty="0"/>
              <a:t>　　基本保育料に含まれています。</a:t>
            </a:r>
            <a:endParaRPr kumimoji="1" lang="en-US" altLang="ja-JP" dirty="0"/>
          </a:p>
          <a:p>
            <a:r>
              <a:rPr kumimoji="1" lang="ja-JP" altLang="en-US" dirty="0"/>
              <a:t>　　入園準備金や教材費などの徴収はありません。</a:t>
            </a:r>
            <a:endParaRPr kumimoji="1" lang="en-US" altLang="ja-JP" dirty="0"/>
          </a:p>
          <a:p>
            <a:endParaRPr kumimoji="1" lang="en-US" altLang="ja-JP" dirty="0"/>
          </a:p>
          <a:p>
            <a:endParaRPr kumimoji="1" lang="en-US" altLang="ja-JP" dirty="0"/>
          </a:p>
          <a:p>
            <a:endParaRPr kumimoji="1" lang="en-US" altLang="ja-JP" dirty="0"/>
          </a:p>
          <a:p>
            <a:r>
              <a:rPr kumimoji="1" lang="ja-JP" altLang="en-US" dirty="0"/>
              <a:t>２．保護者支援が手厚い</a:t>
            </a:r>
            <a:endParaRPr kumimoji="1" lang="en-US" altLang="ja-JP" dirty="0"/>
          </a:p>
          <a:p>
            <a:r>
              <a:rPr kumimoji="1" lang="ja-JP" altLang="en-US" dirty="0"/>
              <a:t>　　保育園利用の際のオムツ用意やエプロン・口拭きといった</a:t>
            </a:r>
            <a:endParaRPr kumimoji="1" lang="en-US" altLang="ja-JP" dirty="0"/>
          </a:p>
          <a:p>
            <a:r>
              <a:rPr kumimoji="1" lang="ja-JP" altLang="en-US" dirty="0"/>
              <a:t>　　必要な備品は保育園で用意をしています</a:t>
            </a:r>
            <a:endParaRPr kumimoji="1" lang="en-US" altLang="ja-JP" dirty="0"/>
          </a:p>
          <a:p>
            <a:r>
              <a:rPr kumimoji="1" lang="ja-JP" altLang="en-US" dirty="0"/>
              <a:t>　　こちらの利用に関しても基本保育料に含まれています。</a:t>
            </a:r>
            <a:endParaRPr kumimoji="1" lang="en-US" altLang="ja-JP" dirty="0"/>
          </a:p>
          <a:p>
            <a:endParaRPr kumimoji="1" lang="en-US" altLang="ja-JP" dirty="0"/>
          </a:p>
          <a:p>
            <a:endParaRPr kumimoji="1" lang="en-US" altLang="ja-JP" dirty="0"/>
          </a:p>
          <a:p>
            <a:endParaRPr kumimoji="1" lang="en-US" altLang="ja-JP" dirty="0"/>
          </a:p>
          <a:p>
            <a:r>
              <a:rPr kumimoji="1" lang="ja-JP" altLang="en-US" dirty="0"/>
              <a:t>３．個性と集団行動</a:t>
            </a:r>
            <a:endParaRPr kumimoji="1" lang="en-US" altLang="ja-JP" dirty="0"/>
          </a:p>
          <a:p>
            <a:r>
              <a:rPr kumimoji="1" lang="ja-JP" altLang="en-US" dirty="0"/>
              <a:t>　　平成３０年に保育所保育指針が改定され、３歳未満児の</a:t>
            </a:r>
            <a:endParaRPr kumimoji="1" lang="en-US" altLang="ja-JP" dirty="0"/>
          </a:p>
          <a:p>
            <a:r>
              <a:rPr kumimoji="1" lang="ja-JP" altLang="en-US" dirty="0"/>
              <a:t>　　教育の重視が大きなポイントになりました。</a:t>
            </a:r>
            <a:endParaRPr kumimoji="1" lang="en-US" altLang="ja-JP" dirty="0"/>
          </a:p>
          <a:p>
            <a:r>
              <a:rPr kumimoji="1" lang="ja-JP" altLang="en-US" dirty="0"/>
              <a:t>　　こもれび保育園では集団行動の大切さも重視しています。</a:t>
            </a:r>
            <a:endParaRPr kumimoji="1" lang="en-US" altLang="ja-JP" dirty="0"/>
          </a:p>
          <a:p>
            <a:r>
              <a:rPr kumimoji="1" lang="ja-JP" altLang="en-US" dirty="0"/>
              <a:t>　　</a:t>
            </a:r>
          </a:p>
        </p:txBody>
      </p:sp>
    </p:spTree>
    <p:extLst>
      <p:ext uri="{BB962C8B-B14F-4D97-AF65-F5344CB8AC3E}">
        <p14:creationId xmlns:p14="http://schemas.microsoft.com/office/powerpoint/2010/main" val="137808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939289-D717-AA2C-325F-806F53EE6E32}"/>
              </a:ext>
            </a:extLst>
          </p:cNvPr>
          <p:cNvSpPr>
            <a:spLocks noGrp="1"/>
          </p:cNvSpPr>
          <p:nvPr>
            <p:ph type="title"/>
          </p:nvPr>
        </p:nvSpPr>
        <p:spPr/>
        <p:txBody>
          <a:bodyPr/>
          <a:lstStyle/>
          <a:p>
            <a:r>
              <a:rPr kumimoji="1" lang="ja-JP" altLang="en-US" dirty="0"/>
              <a:t>自己紹介</a:t>
            </a:r>
          </a:p>
        </p:txBody>
      </p:sp>
      <p:sp>
        <p:nvSpPr>
          <p:cNvPr id="3" name="テキスト ボックス 2">
            <a:extLst>
              <a:ext uri="{FF2B5EF4-FFF2-40B4-BE49-F238E27FC236}">
                <a16:creationId xmlns:a16="http://schemas.microsoft.com/office/drawing/2014/main" id="{1F006FA1-BFB9-2ACF-CC22-F84C29A42ECA}"/>
              </a:ext>
            </a:extLst>
          </p:cNvPr>
          <p:cNvSpPr txBox="1"/>
          <p:nvPr/>
        </p:nvSpPr>
        <p:spPr>
          <a:xfrm>
            <a:off x="3873909" y="796413"/>
            <a:ext cx="7590503" cy="3416320"/>
          </a:xfrm>
          <a:prstGeom prst="rect">
            <a:avLst/>
          </a:prstGeom>
          <a:noFill/>
        </p:spPr>
        <p:txBody>
          <a:bodyPr wrap="square" rtlCol="0">
            <a:spAutoFit/>
          </a:bodyPr>
          <a:lstStyle/>
          <a:p>
            <a:r>
              <a:rPr kumimoji="1" lang="ja-JP" altLang="en-US" dirty="0"/>
              <a:t>名前：野口 翔平（３８歳）</a:t>
            </a:r>
            <a:endParaRPr kumimoji="1" lang="en-US" altLang="ja-JP" dirty="0"/>
          </a:p>
          <a:p>
            <a:r>
              <a:rPr kumimoji="1" lang="ja-JP" altLang="en-US" dirty="0"/>
              <a:t>　　　本田圭佑さんやダルビッシュ有さんが同級生です。</a:t>
            </a:r>
            <a:endParaRPr kumimoji="1" lang="en-US" altLang="ja-JP" dirty="0"/>
          </a:p>
          <a:p>
            <a:endParaRPr kumimoji="1" lang="en-US" altLang="ja-JP" dirty="0"/>
          </a:p>
          <a:p>
            <a:r>
              <a:rPr kumimoji="1" lang="ja-JP" altLang="en-US" dirty="0"/>
              <a:t>趣味：公園巡り</a:t>
            </a:r>
            <a:endParaRPr kumimoji="1" lang="en-US" altLang="ja-JP" dirty="0"/>
          </a:p>
          <a:p>
            <a:r>
              <a:rPr kumimoji="1" lang="ja-JP" altLang="en-US" dirty="0"/>
              <a:t>　　　主には湘南エリアの公園によく出没しています。</a:t>
            </a:r>
            <a:endParaRPr kumimoji="1" lang="en-US" altLang="ja-JP" dirty="0"/>
          </a:p>
          <a:p>
            <a:endParaRPr kumimoji="1" lang="en-US" altLang="ja-JP" dirty="0"/>
          </a:p>
          <a:p>
            <a:r>
              <a:rPr kumimoji="1" lang="ja-JP" altLang="en-US" dirty="0"/>
              <a:t>主な経歴</a:t>
            </a:r>
            <a:endParaRPr kumimoji="1" lang="en-US" altLang="ja-JP" dirty="0"/>
          </a:p>
          <a:p>
            <a:r>
              <a:rPr kumimoji="1" lang="ja-JP" altLang="en-US" dirty="0"/>
              <a:t>横浜保育室で保育士として、勤務をスタートしその後は株式会社の保育園</a:t>
            </a:r>
            <a:r>
              <a:rPr kumimoji="1" lang="en-US" altLang="ja-JP" dirty="0"/>
              <a:t>SV</a:t>
            </a:r>
            <a:r>
              <a:rPr kumimoji="1" lang="ja-JP" altLang="en-US" dirty="0"/>
              <a:t>（現場や運営のお手伝い）を経験し、小規模認可保育園や児童発達支援施設や放課後等デイサービスの施設長</a:t>
            </a:r>
            <a:r>
              <a:rPr kumimoji="1" lang="ja-JP" altLang="en-US"/>
              <a:t>に従事。</a:t>
            </a:r>
            <a:endParaRPr kumimoji="1" lang="en-US" altLang="ja-JP" dirty="0"/>
          </a:p>
          <a:p>
            <a:endParaRPr kumimoji="1" lang="en-US" altLang="ja-JP" dirty="0"/>
          </a:p>
          <a:p>
            <a:r>
              <a:rPr kumimoji="1" lang="ja-JP" altLang="en-US" dirty="0"/>
              <a:t>現在は小学校２年生の男の子と幼稚園年中の女の子の２児の父です。</a:t>
            </a:r>
          </a:p>
        </p:txBody>
      </p:sp>
      <p:pic>
        <p:nvPicPr>
          <p:cNvPr id="1026" name="Picture 2">
            <a:extLst>
              <a:ext uri="{FF2B5EF4-FFF2-40B4-BE49-F238E27FC236}">
                <a16:creationId xmlns:a16="http://schemas.microsoft.com/office/drawing/2014/main" id="{DFF147F0-DEAE-1002-6E7F-5D0275F4A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878" y="4212732"/>
            <a:ext cx="3754810" cy="264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20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8"/>
            <a:ext cx="3401961" cy="4601183"/>
          </a:xfrm>
        </p:spPr>
        <p:txBody>
          <a:bodyPr/>
          <a:lstStyle/>
          <a:p>
            <a:r>
              <a:rPr lang="ja-JP" altLang="en-US" dirty="0"/>
              <a:t>地域型保育事業とは？</a:t>
            </a:r>
            <a:endParaRPr dirty="0"/>
          </a:p>
        </p:txBody>
      </p:sp>
      <p:sp>
        <p:nvSpPr>
          <p:cNvPr id="4" name="TextBox 3"/>
          <p:cNvSpPr txBox="1"/>
          <p:nvPr/>
        </p:nvSpPr>
        <p:spPr>
          <a:xfrm>
            <a:off x="3588774" y="2997245"/>
            <a:ext cx="8032955" cy="2215991"/>
          </a:xfrm>
          <a:prstGeom prst="rect">
            <a:avLst/>
          </a:prstGeom>
          <a:noFill/>
        </p:spPr>
        <p:txBody>
          <a:bodyPr wrap="square">
            <a:spAutoFit/>
          </a:bodyPr>
          <a:lstStyle/>
          <a:p>
            <a:pPr>
              <a:defRPr sz="2400">
                <a:solidFill>
                  <a:srgbClr val="404040"/>
                </a:solidFill>
              </a:defRPr>
            </a:pPr>
            <a:r>
              <a:rPr dirty="0" err="1"/>
              <a:t>地域型保育事業は</a:t>
            </a:r>
            <a:r>
              <a:rPr dirty="0"/>
              <a:t>、</a:t>
            </a:r>
            <a:r>
              <a:rPr lang="ja-JP" altLang="en-US" dirty="0"/>
              <a:t>０～２</a:t>
            </a:r>
            <a:r>
              <a:rPr dirty="0" err="1"/>
              <a:t>歳児を対象とした小規模で</a:t>
            </a:r>
            <a:endParaRPr lang="en-US" dirty="0"/>
          </a:p>
          <a:p>
            <a:pPr>
              <a:defRPr sz="2400">
                <a:solidFill>
                  <a:srgbClr val="404040"/>
                </a:solidFill>
              </a:defRPr>
            </a:pPr>
            <a:r>
              <a:rPr dirty="0" err="1"/>
              <a:t>家庭的な保育サービスです</a:t>
            </a:r>
            <a:r>
              <a:rPr dirty="0"/>
              <a:t>。</a:t>
            </a:r>
            <a:endParaRPr lang="en-US" dirty="0"/>
          </a:p>
          <a:p>
            <a:pPr>
              <a:defRPr sz="2400">
                <a:solidFill>
                  <a:srgbClr val="404040"/>
                </a:solidFill>
              </a:defRPr>
            </a:pPr>
            <a:endParaRPr lang="en-US" dirty="0"/>
          </a:p>
          <a:p>
            <a:pPr>
              <a:defRPr sz="2400">
                <a:solidFill>
                  <a:srgbClr val="404040"/>
                </a:solidFill>
              </a:defRPr>
            </a:pPr>
            <a:r>
              <a:rPr lang="ja-JP" altLang="en-US" dirty="0"/>
              <a:t>事業でいうと①に該当します。</a:t>
            </a:r>
            <a:endParaRPr lang="en-US" dirty="0"/>
          </a:p>
          <a:p>
            <a:pPr>
              <a:defRPr sz="2400">
                <a:solidFill>
                  <a:srgbClr val="404040"/>
                </a:solidFill>
              </a:defRPr>
            </a:pPr>
            <a:endParaRPr dirty="0"/>
          </a:p>
          <a:p>
            <a:r>
              <a:rPr dirty="0" err="1"/>
              <a:t>認可保育園と同様に市町村が認可しており、安心してご利用いただけます</a:t>
            </a:r>
            <a:r>
              <a:rPr dirty="0"/>
              <a:t>。</a:t>
            </a:r>
          </a:p>
        </p:txBody>
      </p:sp>
      <p:sp>
        <p:nvSpPr>
          <p:cNvPr id="5" name="TextBox 3">
            <a:extLst>
              <a:ext uri="{FF2B5EF4-FFF2-40B4-BE49-F238E27FC236}">
                <a16:creationId xmlns:a16="http://schemas.microsoft.com/office/drawing/2014/main" id="{EAE4F657-4261-EB20-CD4D-45CFCADCFC04}"/>
              </a:ext>
            </a:extLst>
          </p:cNvPr>
          <p:cNvSpPr txBox="1"/>
          <p:nvPr/>
        </p:nvSpPr>
        <p:spPr>
          <a:xfrm>
            <a:off x="3588774" y="831011"/>
            <a:ext cx="7305367" cy="1569660"/>
          </a:xfrm>
          <a:prstGeom prst="rect">
            <a:avLst/>
          </a:prstGeom>
          <a:noFill/>
        </p:spPr>
        <p:txBody>
          <a:bodyPr wrap="square">
            <a:spAutoFit/>
          </a:bodyPr>
          <a:lstStyle/>
          <a:p>
            <a:pPr>
              <a:defRPr sz="2400">
                <a:solidFill>
                  <a:srgbClr val="404040"/>
                </a:solidFill>
              </a:defRPr>
            </a:pPr>
            <a:r>
              <a:rPr lang="ja-JP" altLang="en-US" dirty="0"/>
              <a:t>保育事業には</a:t>
            </a:r>
            <a:endParaRPr lang="en-US" altLang="ja-JP" dirty="0"/>
          </a:p>
          <a:p>
            <a:pPr>
              <a:defRPr sz="2400">
                <a:solidFill>
                  <a:srgbClr val="404040"/>
                </a:solidFill>
              </a:defRPr>
            </a:pPr>
            <a:r>
              <a:rPr lang="ja-JP" altLang="en-US" dirty="0"/>
              <a:t>①認可保育施設</a:t>
            </a:r>
            <a:endParaRPr lang="en-US" altLang="ja-JP" dirty="0"/>
          </a:p>
          <a:p>
            <a:pPr>
              <a:defRPr sz="2400">
                <a:solidFill>
                  <a:srgbClr val="404040"/>
                </a:solidFill>
              </a:defRPr>
            </a:pPr>
            <a:r>
              <a:rPr lang="ja-JP" altLang="en-US" dirty="0"/>
              <a:t>②認可外保育施設</a:t>
            </a:r>
            <a:endParaRPr lang="en-US" altLang="ja-JP" dirty="0"/>
          </a:p>
          <a:p>
            <a:pPr>
              <a:defRPr sz="2400">
                <a:solidFill>
                  <a:srgbClr val="404040"/>
                </a:solidFill>
              </a:defRPr>
            </a:pPr>
            <a:r>
              <a:rPr lang="ja-JP" altLang="en-US" dirty="0"/>
              <a:t>③一時的補完的保育サービス</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地域型保育事業の主な種類</a:t>
            </a:r>
            <a:endParaRPr dirty="0"/>
          </a:p>
        </p:txBody>
      </p:sp>
      <p:sp>
        <p:nvSpPr>
          <p:cNvPr id="4" name="TextBox 3"/>
          <p:cNvSpPr txBox="1"/>
          <p:nvPr/>
        </p:nvSpPr>
        <p:spPr>
          <a:xfrm>
            <a:off x="3854243" y="1158251"/>
            <a:ext cx="7575755" cy="1569660"/>
          </a:xfrm>
          <a:prstGeom prst="rect">
            <a:avLst/>
          </a:prstGeom>
          <a:noFill/>
        </p:spPr>
        <p:txBody>
          <a:bodyPr wrap="square">
            <a:spAutoFit/>
          </a:bodyPr>
          <a:lstStyle/>
          <a:p>
            <a:pPr>
              <a:defRPr sz="2400">
                <a:solidFill>
                  <a:srgbClr val="404040"/>
                </a:solidFill>
              </a:defRPr>
            </a:pPr>
            <a:r>
              <a:rPr sz="2400" dirty="0">
                <a:latin typeface="+mj-ea"/>
                <a:ea typeface="+mj-ea"/>
              </a:rPr>
              <a:t>1. </a:t>
            </a:r>
            <a:r>
              <a:rPr sz="2400" dirty="0" err="1">
                <a:latin typeface="+mj-ea"/>
                <a:ea typeface="+mj-ea"/>
              </a:rPr>
              <a:t>小規模保育事業（A・B・C型</a:t>
            </a:r>
            <a:r>
              <a:rPr sz="2400" dirty="0">
                <a:latin typeface="+mj-ea"/>
                <a:ea typeface="+mj-ea"/>
              </a:rPr>
              <a:t>）</a:t>
            </a:r>
          </a:p>
          <a:p>
            <a:r>
              <a:rPr sz="2400" dirty="0">
                <a:latin typeface="+mj-ea"/>
                <a:ea typeface="+mj-ea"/>
              </a:rPr>
              <a:t>2. </a:t>
            </a:r>
            <a:r>
              <a:rPr sz="2400" dirty="0" err="1">
                <a:latin typeface="+mj-ea"/>
                <a:ea typeface="+mj-ea"/>
              </a:rPr>
              <a:t>家庭的保育事業（保育ママ</a:t>
            </a:r>
            <a:r>
              <a:rPr sz="2400" dirty="0">
                <a:latin typeface="+mj-ea"/>
                <a:ea typeface="+mj-ea"/>
              </a:rPr>
              <a:t>）</a:t>
            </a:r>
          </a:p>
          <a:p>
            <a:r>
              <a:rPr sz="2400" dirty="0">
                <a:latin typeface="+mj-ea"/>
                <a:ea typeface="+mj-ea"/>
              </a:rPr>
              <a:t>3. </a:t>
            </a:r>
            <a:r>
              <a:rPr sz="2400" dirty="0" err="1">
                <a:latin typeface="+mj-ea"/>
                <a:ea typeface="+mj-ea"/>
              </a:rPr>
              <a:t>事業所内保育事業</a:t>
            </a:r>
            <a:endParaRPr sz="2400" dirty="0">
              <a:latin typeface="+mj-ea"/>
              <a:ea typeface="+mj-ea"/>
            </a:endParaRPr>
          </a:p>
          <a:p>
            <a:r>
              <a:rPr sz="2400" dirty="0">
                <a:latin typeface="+mj-ea"/>
                <a:ea typeface="+mj-ea"/>
              </a:rPr>
              <a:t>4. </a:t>
            </a:r>
            <a:r>
              <a:rPr sz="2400" dirty="0" err="1">
                <a:latin typeface="+mj-ea"/>
                <a:ea typeface="+mj-ea"/>
              </a:rPr>
              <a:t>居宅訪問型保育事業</a:t>
            </a:r>
            <a:endParaRPr sz="2400" dirty="0">
              <a:latin typeface="+mj-ea"/>
              <a:ea typeface="+mj-ea"/>
            </a:endParaRPr>
          </a:p>
        </p:txBody>
      </p:sp>
      <p:sp>
        <p:nvSpPr>
          <p:cNvPr id="5" name="テキスト ボックス 4">
            <a:extLst>
              <a:ext uri="{FF2B5EF4-FFF2-40B4-BE49-F238E27FC236}">
                <a16:creationId xmlns:a16="http://schemas.microsoft.com/office/drawing/2014/main" id="{4701BCE4-7080-8E6F-4E97-03003EDE833B}"/>
              </a:ext>
            </a:extLst>
          </p:cNvPr>
          <p:cNvSpPr txBox="1"/>
          <p:nvPr/>
        </p:nvSpPr>
        <p:spPr>
          <a:xfrm>
            <a:off x="3854244" y="668594"/>
            <a:ext cx="7575755" cy="369332"/>
          </a:xfrm>
          <a:prstGeom prst="rect">
            <a:avLst/>
          </a:prstGeom>
          <a:noFill/>
        </p:spPr>
        <p:txBody>
          <a:bodyPr wrap="square" rtlCol="0">
            <a:spAutoFit/>
          </a:bodyPr>
          <a:lstStyle/>
          <a:p>
            <a:r>
              <a:rPr kumimoji="1" lang="ja-JP" altLang="en-US" dirty="0"/>
              <a:t>大きく分けると４つになります。</a:t>
            </a:r>
          </a:p>
        </p:txBody>
      </p:sp>
      <p:sp>
        <p:nvSpPr>
          <p:cNvPr id="7" name="矢印: 下 6">
            <a:extLst>
              <a:ext uri="{FF2B5EF4-FFF2-40B4-BE49-F238E27FC236}">
                <a16:creationId xmlns:a16="http://schemas.microsoft.com/office/drawing/2014/main" id="{F08874EB-5960-5942-EF5B-55E7CBF744BB}"/>
              </a:ext>
            </a:extLst>
          </p:cNvPr>
          <p:cNvSpPr/>
          <p:nvPr/>
        </p:nvSpPr>
        <p:spPr>
          <a:xfrm>
            <a:off x="7000568" y="2713707"/>
            <a:ext cx="786580" cy="8554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B2B8460-0A35-EABC-D759-1228427A2459}"/>
              </a:ext>
            </a:extLst>
          </p:cNvPr>
          <p:cNvSpPr txBox="1"/>
          <p:nvPr/>
        </p:nvSpPr>
        <p:spPr>
          <a:xfrm>
            <a:off x="4090219" y="3785419"/>
            <a:ext cx="6813755" cy="2031325"/>
          </a:xfrm>
          <a:prstGeom prst="rect">
            <a:avLst/>
          </a:prstGeom>
          <a:noFill/>
        </p:spPr>
        <p:txBody>
          <a:bodyPr wrap="square" rtlCol="0">
            <a:spAutoFit/>
          </a:bodyPr>
          <a:lstStyle/>
          <a:p>
            <a:r>
              <a:rPr kumimoji="1" lang="ja-JP" altLang="en-US" dirty="0"/>
              <a:t>小規模保育事業（</a:t>
            </a:r>
            <a:r>
              <a:rPr kumimoji="1" lang="en-US" altLang="ja-JP" dirty="0"/>
              <a:t>A</a:t>
            </a:r>
            <a:r>
              <a:rPr kumimoji="1" lang="ja-JP" altLang="en-US" dirty="0"/>
              <a:t>・</a:t>
            </a:r>
            <a:r>
              <a:rPr kumimoji="1" lang="en-US" altLang="ja-JP" dirty="0"/>
              <a:t>B</a:t>
            </a:r>
            <a:r>
              <a:rPr kumimoji="1" lang="ja-JP" altLang="en-US" dirty="0"/>
              <a:t>・</a:t>
            </a:r>
            <a:r>
              <a:rPr kumimoji="1" lang="en-US" altLang="ja-JP" dirty="0"/>
              <a:t>C</a:t>
            </a:r>
            <a:r>
              <a:rPr kumimoji="1" lang="ja-JP" altLang="en-US" dirty="0"/>
              <a:t>型）の違い</a:t>
            </a:r>
            <a:endParaRPr kumimoji="1" lang="en-US" altLang="ja-JP" dirty="0"/>
          </a:p>
          <a:p>
            <a:r>
              <a:rPr kumimoji="1" lang="ja-JP" altLang="en-US" dirty="0"/>
              <a:t>一番の大きな違いは職員の資格要件</a:t>
            </a:r>
            <a:endParaRPr kumimoji="1" lang="en-US" altLang="ja-JP" dirty="0"/>
          </a:p>
          <a:p>
            <a:r>
              <a:rPr kumimoji="1" lang="en-US" altLang="ja-JP" dirty="0"/>
              <a:t>A</a:t>
            </a:r>
            <a:r>
              <a:rPr kumimoji="1" lang="ja-JP" altLang="en-US" dirty="0"/>
              <a:t>型</a:t>
            </a:r>
            <a:r>
              <a:rPr kumimoji="1" lang="en-US" altLang="ja-JP" dirty="0"/>
              <a:t>…</a:t>
            </a:r>
            <a:r>
              <a:rPr kumimoji="1" lang="ja-JP" altLang="en-US" dirty="0"/>
              <a:t>全員が保育士資格あり</a:t>
            </a:r>
            <a:endParaRPr kumimoji="1" lang="en-US" altLang="ja-JP" dirty="0"/>
          </a:p>
          <a:p>
            <a:r>
              <a:rPr kumimoji="1" lang="en-US" altLang="ja-JP" dirty="0"/>
              <a:t>B</a:t>
            </a:r>
            <a:r>
              <a:rPr kumimoji="1" lang="ja-JP" altLang="en-US" dirty="0"/>
              <a:t>型</a:t>
            </a:r>
            <a:r>
              <a:rPr kumimoji="1" lang="en-US" altLang="ja-JP" dirty="0"/>
              <a:t>…</a:t>
            </a:r>
            <a:r>
              <a:rPr kumimoji="1" lang="ja-JP" altLang="en-US" dirty="0"/>
              <a:t>半数以上が保育士資格あり</a:t>
            </a:r>
            <a:endParaRPr kumimoji="1" lang="en-US" altLang="ja-JP" dirty="0"/>
          </a:p>
          <a:p>
            <a:r>
              <a:rPr kumimoji="1" lang="en-US" altLang="ja-JP" dirty="0"/>
              <a:t>C</a:t>
            </a:r>
            <a:r>
              <a:rPr kumimoji="1" lang="ja-JP" altLang="en-US" dirty="0"/>
              <a:t>型</a:t>
            </a:r>
            <a:r>
              <a:rPr kumimoji="1" lang="en-US" altLang="ja-JP" dirty="0"/>
              <a:t>…</a:t>
            </a:r>
            <a:r>
              <a:rPr kumimoji="1" lang="ja-JP" altLang="en-US" dirty="0"/>
              <a:t>代表者のみ保育士資格あり</a:t>
            </a:r>
            <a:endParaRPr kumimoji="1" lang="en-US" altLang="ja-JP" dirty="0"/>
          </a:p>
          <a:p>
            <a:endParaRPr kumimoji="1" lang="en-US" altLang="ja-JP" dirty="0"/>
          </a:p>
          <a:p>
            <a:r>
              <a:rPr kumimoji="1" lang="en-US" altLang="ja-JP" dirty="0"/>
              <a:t>A</a:t>
            </a:r>
            <a:r>
              <a:rPr kumimoji="1" lang="ja-JP" altLang="en-US" dirty="0"/>
              <a:t>が認可保育園に近い基準となっていて安心感が高い</a:t>
            </a:r>
            <a:endParaRPr kumimoji="1" lang="en-US" altLang="ja-JP"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利用対象となるお子さん</a:t>
            </a:r>
            <a:endParaRPr dirty="0"/>
          </a:p>
        </p:txBody>
      </p:sp>
      <p:sp>
        <p:nvSpPr>
          <p:cNvPr id="4" name="TextBox 3"/>
          <p:cNvSpPr txBox="1"/>
          <p:nvPr/>
        </p:nvSpPr>
        <p:spPr>
          <a:xfrm>
            <a:off x="3795252" y="999188"/>
            <a:ext cx="7624916" cy="738664"/>
          </a:xfrm>
          <a:prstGeom prst="rect">
            <a:avLst/>
          </a:prstGeom>
          <a:noFill/>
        </p:spPr>
        <p:txBody>
          <a:bodyPr wrap="square">
            <a:spAutoFit/>
          </a:bodyPr>
          <a:lstStyle/>
          <a:p>
            <a:pPr>
              <a:defRPr sz="2400">
                <a:solidFill>
                  <a:srgbClr val="404040"/>
                </a:solidFill>
              </a:defRPr>
            </a:pPr>
            <a:r>
              <a:rPr dirty="0" err="1"/>
              <a:t>主に</a:t>
            </a:r>
            <a:r>
              <a:rPr lang="ja-JP" altLang="en-US" dirty="0"/>
              <a:t>０</a:t>
            </a:r>
            <a:r>
              <a:rPr dirty="0"/>
              <a:t>～</a:t>
            </a:r>
            <a:r>
              <a:rPr lang="ja-JP" altLang="en-US" dirty="0"/>
              <a:t>２</a:t>
            </a:r>
            <a:r>
              <a:rPr dirty="0" err="1"/>
              <a:t>歳児</a:t>
            </a:r>
            <a:r>
              <a:rPr dirty="0"/>
              <a:t>（</a:t>
            </a:r>
            <a:r>
              <a:rPr lang="ja-JP" altLang="en-US" dirty="0"/>
              <a:t>３</a:t>
            </a:r>
            <a:r>
              <a:rPr dirty="0" err="1"/>
              <a:t>歳になった年度末まで</a:t>
            </a:r>
            <a:r>
              <a:rPr dirty="0"/>
              <a:t>）</a:t>
            </a:r>
          </a:p>
          <a:p>
            <a:r>
              <a:rPr dirty="0" err="1"/>
              <a:t>市区町村の利用調整を経て入園します</a:t>
            </a:r>
            <a:r>
              <a:rPr dirty="0"/>
              <a:t>。</a:t>
            </a:r>
          </a:p>
        </p:txBody>
      </p:sp>
      <p:sp>
        <p:nvSpPr>
          <p:cNvPr id="5" name="矢印: 下 4">
            <a:extLst>
              <a:ext uri="{FF2B5EF4-FFF2-40B4-BE49-F238E27FC236}">
                <a16:creationId xmlns:a16="http://schemas.microsoft.com/office/drawing/2014/main" id="{ADA4F7F4-0D0C-E355-9E6C-27BE4F2D9D54}"/>
              </a:ext>
            </a:extLst>
          </p:cNvPr>
          <p:cNvSpPr/>
          <p:nvPr/>
        </p:nvSpPr>
        <p:spPr>
          <a:xfrm>
            <a:off x="5869858" y="1897626"/>
            <a:ext cx="983226" cy="12585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8FCAD26-6AC1-8E96-D558-A6EE3B845DDC}"/>
              </a:ext>
            </a:extLst>
          </p:cNvPr>
          <p:cNvSpPr txBox="1"/>
          <p:nvPr/>
        </p:nvSpPr>
        <p:spPr>
          <a:xfrm>
            <a:off x="3805083" y="3296296"/>
            <a:ext cx="7531510" cy="1569660"/>
          </a:xfrm>
          <a:prstGeom prst="rect">
            <a:avLst/>
          </a:prstGeom>
          <a:noFill/>
        </p:spPr>
        <p:txBody>
          <a:bodyPr wrap="square" rtlCol="0">
            <a:spAutoFit/>
          </a:bodyPr>
          <a:lstStyle/>
          <a:p>
            <a:r>
              <a:rPr kumimoji="1" lang="ja-JP" altLang="en-US" sz="2400" dirty="0"/>
              <a:t>運営主体によって保育内容にも大きな違いがあります。</a:t>
            </a:r>
            <a:endParaRPr kumimoji="1" lang="en-US" altLang="ja-JP" sz="2400" dirty="0"/>
          </a:p>
          <a:p>
            <a:endParaRPr kumimoji="1" lang="en-US" altLang="ja-JP" sz="2400" dirty="0"/>
          </a:p>
          <a:p>
            <a:r>
              <a:rPr kumimoji="1" lang="ja-JP" altLang="en-US" sz="2400" dirty="0"/>
              <a:t>ご家庭の教育方針やお子さん自身が馴染める環境なのかをしっかりと見学して判断することが大切</a:t>
            </a:r>
            <a:endParaRPr kumimoji="1" lang="en-US" altLang="ja-JP"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小規模保育園のよいところ</a:t>
            </a:r>
            <a:endParaRPr dirty="0"/>
          </a:p>
        </p:txBody>
      </p:sp>
      <p:sp>
        <p:nvSpPr>
          <p:cNvPr id="4" name="TextBox 3"/>
          <p:cNvSpPr txBox="1"/>
          <p:nvPr/>
        </p:nvSpPr>
        <p:spPr>
          <a:xfrm>
            <a:off x="3726424" y="1123838"/>
            <a:ext cx="7565923" cy="4832092"/>
          </a:xfrm>
          <a:prstGeom prst="rect">
            <a:avLst/>
          </a:prstGeom>
          <a:noFill/>
        </p:spPr>
        <p:txBody>
          <a:bodyPr wrap="square">
            <a:spAutoFit/>
          </a:bodyPr>
          <a:lstStyle/>
          <a:p>
            <a:pPr>
              <a:defRPr sz="2400">
                <a:solidFill>
                  <a:srgbClr val="404040"/>
                </a:solidFill>
              </a:defRPr>
            </a:pPr>
            <a:r>
              <a:rPr sz="2800" dirty="0"/>
              <a:t>・</a:t>
            </a:r>
            <a:r>
              <a:rPr sz="2800" dirty="0" err="1"/>
              <a:t>少人数で家庭的な保育</a:t>
            </a:r>
            <a:endParaRPr sz="2800" dirty="0"/>
          </a:p>
          <a:p>
            <a:r>
              <a:rPr lang="ja-JP" altLang="en-US" sz="2800" dirty="0"/>
              <a:t>⇒少人数だからこそ、ゆとりをもって子どもと関われることができる。</a:t>
            </a:r>
            <a:endParaRPr lang="en-US" altLang="ja-JP" sz="2800" dirty="0"/>
          </a:p>
          <a:p>
            <a:r>
              <a:rPr lang="ja-JP" altLang="en-US" sz="2800" dirty="0"/>
              <a:t>ゆっくり丁寧に関わることで、基本的生活習慣（いわゆる着脱・排泄・健康管理）が自分でおこなえるようになります。</a:t>
            </a:r>
            <a:endParaRPr lang="en-US" sz="2800" dirty="0"/>
          </a:p>
          <a:p>
            <a:endParaRPr lang="en-US" sz="2800" dirty="0"/>
          </a:p>
          <a:p>
            <a:r>
              <a:rPr sz="2800" dirty="0"/>
              <a:t>・</a:t>
            </a:r>
            <a:r>
              <a:rPr sz="2800" dirty="0" err="1"/>
              <a:t>保育士と保護者の距離が近い</a:t>
            </a:r>
            <a:endParaRPr sz="2800" dirty="0"/>
          </a:p>
          <a:p>
            <a:endParaRPr lang="en-US" sz="2800" dirty="0"/>
          </a:p>
          <a:p>
            <a:r>
              <a:rPr sz="2800" dirty="0"/>
              <a:t>・</a:t>
            </a:r>
            <a:r>
              <a:rPr sz="2800" dirty="0" err="1"/>
              <a:t>認可保育園と同じ保育料</a:t>
            </a:r>
            <a:endParaRPr lang="en-US" sz="2800" dirty="0"/>
          </a:p>
          <a:p>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認可保育園との違い</a:t>
            </a:r>
            <a:endParaRPr dirty="0"/>
          </a:p>
        </p:txBody>
      </p:sp>
      <p:graphicFrame>
        <p:nvGraphicFramePr>
          <p:cNvPr id="3" name="表 2">
            <a:extLst>
              <a:ext uri="{FF2B5EF4-FFF2-40B4-BE49-F238E27FC236}">
                <a16:creationId xmlns:a16="http://schemas.microsoft.com/office/drawing/2014/main" id="{001DD684-D174-9BBC-E555-1DDBFA56A038}"/>
              </a:ext>
            </a:extLst>
          </p:cNvPr>
          <p:cNvGraphicFramePr>
            <a:graphicFrameLocks noGrp="1"/>
          </p:cNvGraphicFramePr>
          <p:nvPr>
            <p:extLst>
              <p:ext uri="{D42A27DB-BD31-4B8C-83A1-F6EECF244321}">
                <p14:modId xmlns:p14="http://schemas.microsoft.com/office/powerpoint/2010/main" val="2225435031"/>
              </p:ext>
            </p:extLst>
          </p:nvPr>
        </p:nvGraphicFramePr>
        <p:xfrm>
          <a:off x="3647768" y="912760"/>
          <a:ext cx="7934634" cy="5121276"/>
        </p:xfrm>
        <a:graphic>
          <a:graphicData uri="http://schemas.openxmlformats.org/drawingml/2006/table">
            <a:tbl>
              <a:tblPr/>
              <a:tblGrid>
                <a:gridCol w="2644878">
                  <a:extLst>
                    <a:ext uri="{9D8B030D-6E8A-4147-A177-3AD203B41FA5}">
                      <a16:colId xmlns:a16="http://schemas.microsoft.com/office/drawing/2014/main" val="3099792587"/>
                    </a:ext>
                  </a:extLst>
                </a:gridCol>
                <a:gridCol w="2644878">
                  <a:extLst>
                    <a:ext uri="{9D8B030D-6E8A-4147-A177-3AD203B41FA5}">
                      <a16:colId xmlns:a16="http://schemas.microsoft.com/office/drawing/2014/main" val="3638997848"/>
                    </a:ext>
                  </a:extLst>
                </a:gridCol>
                <a:gridCol w="2644878">
                  <a:extLst>
                    <a:ext uri="{9D8B030D-6E8A-4147-A177-3AD203B41FA5}">
                      <a16:colId xmlns:a16="http://schemas.microsoft.com/office/drawing/2014/main" val="99441188"/>
                    </a:ext>
                  </a:extLst>
                </a:gridCol>
              </a:tblGrid>
              <a:tr h="269556">
                <a:tc>
                  <a:txBody>
                    <a:bodyPr/>
                    <a:lstStyle/>
                    <a:p>
                      <a:pPr>
                        <a:buNone/>
                      </a:pPr>
                      <a:r>
                        <a:rPr lang="ja-JP" altLang="en-US" sz="1300" dirty="0"/>
                        <a:t>項目</a:t>
                      </a:r>
                    </a:p>
                  </a:txBody>
                  <a:tcPr marL="67412" marR="67412" marT="33706" marB="33706" anchor="ctr">
                    <a:lnL>
                      <a:noFill/>
                    </a:lnL>
                    <a:lnR>
                      <a:noFill/>
                    </a:lnR>
                    <a:lnT>
                      <a:noFill/>
                    </a:lnT>
                    <a:lnB>
                      <a:noFill/>
                    </a:lnB>
                    <a:noFill/>
                  </a:tcPr>
                </a:tc>
                <a:tc>
                  <a:txBody>
                    <a:bodyPr/>
                    <a:lstStyle/>
                    <a:p>
                      <a:pPr>
                        <a:buNone/>
                      </a:pPr>
                      <a:r>
                        <a:rPr lang="zh-TW" altLang="en-US" sz="1300" b="1" dirty="0"/>
                        <a:t>小規模保育事業</a:t>
                      </a:r>
                      <a:endParaRPr lang="zh-TW" altLang="en-US" sz="1300" dirty="0"/>
                    </a:p>
                  </a:txBody>
                  <a:tcPr marL="67412" marR="67412" marT="33706" marB="33706" anchor="ctr">
                    <a:lnL>
                      <a:noFill/>
                    </a:lnL>
                    <a:lnR>
                      <a:noFill/>
                    </a:lnR>
                    <a:lnT>
                      <a:noFill/>
                    </a:lnT>
                    <a:lnB>
                      <a:noFill/>
                    </a:lnB>
                    <a:noFill/>
                  </a:tcPr>
                </a:tc>
                <a:tc>
                  <a:txBody>
                    <a:bodyPr/>
                    <a:lstStyle/>
                    <a:p>
                      <a:pPr>
                        <a:buNone/>
                      </a:pPr>
                      <a:r>
                        <a:rPr lang="zh-TW" altLang="en-US" sz="1300" b="1"/>
                        <a:t>認可保育園（保育所）</a:t>
                      </a:r>
                      <a:endParaRPr lang="zh-TW" altLang="en-US" sz="1300"/>
                    </a:p>
                  </a:txBody>
                  <a:tcPr marL="67412" marR="67412" marT="33706" marB="33706" anchor="ctr">
                    <a:lnL>
                      <a:noFill/>
                    </a:lnL>
                    <a:lnR>
                      <a:noFill/>
                    </a:lnR>
                    <a:lnT>
                      <a:noFill/>
                    </a:lnT>
                    <a:lnB>
                      <a:noFill/>
                    </a:lnB>
                    <a:noFill/>
                  </a:tcPr>
                </a:tc>
                <a:extLst>
                  <a:ext uri="{0D108BD9-81ED-4DB2-BD59-A6C34878D82A}">
                    <a16:rowId xmlns:a16="http://schemas.microsoft.com/office/drawing/2014/main" val="3707500611"/>
                  </a:ext>
                </a:extLst>
              </a:tr>
              <a:tr h="471699">
                <a:tc>
                  <a:txBody>
                    <a:bodyPr/>
                    <a:lstStyle/>
                    <a:p>
                      <a:pPr>
                        <a:buNone/>
                      </a:pPr>
                      <a:r>
                        <a:rPr lang="ja-JP" altLang="en-US" sz="1300" b="1"/>
                        <a:t>対象年齢</a:t>
                      </a:r>
                      <a:endParaRPr lang="ja-JP" altLang="en-US" sz="1300"/>
                    </a:p>
                  </a:txBody>
                  <a:tcPr marL="67412" marR="67412" marT="33706" marB="33706" anchor="ctr">
                    <a:lnL>
                      <a:noFill/>
                    </a:lnL>
                    <a:lnR>
                      <a:noFill/>
                    </a:lnR>
                    <a:lnT>
                      <a:noFill/>
                    </a:lnT>
                    <a:lnB>
                      <a:noFill/>
                    </a:lnB>
                    <a:noFill/>
                  </a:tcPr>
                </a:tc>
                <a:tc>
                  <a:txBody>
                    <a:bodyPr/>
                    <a:lstStyle/>
                    <a:p>
                      <a:pPr>
                        <a:buNone/>
                      </a:pPr>
                      <a:r>
                        <a:rPr lang="en-US" altLang="ja-JP" sz="1300" b="1"/>
                        <a:t>0</a:t>
                      </a:r>
                      <a:r>
                        <a:rPr lang="ja-JP" altLang="en-US" sz="1300" b="1"/>
                        <a:t>～</a:t>
                      </a:r>
                      <a:r>
                        <a:rPr lang="en-US" altLang="ja-JP" sz="1300" b="1"/>
                        <a:t>2</a:t>
                      </a:r>
                      <a:r>
                        <a:rPr lang="ja-JP" altLang="en-US" sz="1300" b="1"/>
                        <a:t>歳児まで</a:t>
                      </a:r>
                      <a:endParaRPr lang="ja-JP" altLang="en-US" sz="1300"/>
                    </a:p>
                  </a:txBody>
                  <a:tcPr marL="67412" marR="67412" marT="33706" marB="33706" anchor="ctr">
                    <a:lnL>
                      <a:noFill/>
                    </a:lnL>
                    <a:lnR>
                      <a:noFill/>
                    </a:lnR>
                    <a:lnT>
                      <a:noFill/>
                    </a:lnT>
                    <a:lnB>
                      <a:noFill/>
                    </a:lnB>
                    <a:noFill/>
                  </a:tcPr>
                </a:tc>
                <a:tc>
                  <a:txBody>
                    <a:bodyPr/>
                    <a:lstStyle/>
                    <a:p>
                      <a:pPr>
                        <a:buNone/>
                      </a:pPr>
                      <a:r>
                        <a:rPr lang="en-US" altLang="ja-JP" sz="1300"/>
                        <a:t>0</a:t>
                      </a:r>
                      <a:r>
                        <a:rPr lang="ja-JP" altLang="en-US" sz="1300"/>
                        <a:t>歳～就学前（</a:t>
                      </a:r>
                      <a:r>
                        <a:rPr lang="en-US" altLang="ja-JP" sz="1300"/>
                        <a:t>5</a:t>
                      </a:r>
                      <a:r>
                        <a:rPr lang="ja-JP" altLang="en-US" sz="1300"/>
                        <a:t>歳）まで</a:t>
                      </a:r>
                    </a:p>
                  </a:txBody>
                  <a:tcPr marL="67412" marR="67412" marT="33706" marB="33706" anchor="ctr">
                    <a:lnL>
                      <a:noFill/>
                    </a:lnL>
                    <a:lnR>
                      <a:noFill/>
                    </a:lnR>
                    <a:lnT>
                      <a:noFill/>
                    </a:lnT>
                    <a:lnB>
                      <a:noFill/>
                    </a:lnB>
                    <a:noFill/>
                  </a:tcPr>
                </a:tc>
                <a:extLst>
                  <a:ext uri="{0D108BD9-81ED-4DB2-BD59-A6C34878D82A}">
                    <a16:rowId xmlns:a16="http://schemas.microsoft.com/office/drawing/2014/main" val="3284357079"/>
                  </a:ext>
                </a:extLst>
              </a:tr>
              <a:tr h="269556">
                <a:tc>
                  <a:txBody>
                    <a:bodyPr/>
                    <a:lstStyle/>
                    <a:p>
                      <a:pPr>
                        <a:buNone/>
                      </a:pPr>
                      <a:r>
                        <a:rPr lang="ja-JP" altLang="en-US" sz="1300" b="1"/>
                        <a:t>定員</a:t>
                      </a:r>
                      <a:endParaRPr lang="ja-JP" altLang="en-US" sz="1300"/>
                    </a:p>
                  </a:txBody>
                  <a:tcPr marL="67412" marR="67412" marT="33706" marB="33706" anchor="ctr">
                    <a:lnL>
                      <a:noFill/>
                    </a:lnL>
                    <a:lnR>
                      <a:noFill/>
                    </a:lnR>
                    <a:lnT>
                      <a:noFill/>
                    </a:lnT>
                    <a:lnB>
                      <a:noFill/>
                    </a:lnB>
                    <a:noFill/>
                  </a:tcPr>
                </a:tc>
                <a:tc>
                  <a:txBody>
                    <a:bodyPr/>
                    <a:lstStyle/>
                    <a:p>
                      <a:pPr>
                        <a:buNone/>
                      </a:pPr>
                      <a:r>
                        <a:rPr lang="en-US" altLang="zh-CN" sz="1300" b="1"/>
                        <a:t>6</a:t>
                      </a:r>
                      <a:r>
                        <a:rPr lang="zh-CN" altLang="en-US" sz="1300" b="1"/>
                        <a:t>～</a:t>
                      </a:r>
                      <a:r>
                        <a:rPr lang="en-US" altLang="zh-CN" sz="1300" b="1"/>
                        <a:t>19</a:t>
                      </a:r>
                      <a:r>
                        <a:rPr lang="zh-CN" altLang="en-US" sz="1300" b="1"/>
                        <a:t>名</a:t>
                      </a:r>
                      <a:r>
                        <a:rPr lang="zh-CN" altLang="en-US" sz="1300"/>
                        <a:t>（少人数）</a:t>
                      </a:r>
                    </a:p>
                  </a:txBody>
                  <a:tcPr marL="67412" marR="67412" marT="33706" marB="33706" anchor="ctr">
                    <a:lnL>
                      <a:noFill/>
                    </a:lnL>
                    <a:lnR>
                      <a:noFill/>
                    </a:lnR>
                    <a:lnT>
                      <a:noFill/>
                    </a:lnT>
                    <a:lnB>
                      <a:noFill/>
                    </a:lnB>
                    <a:noFill/>
                  </a:tcPr>
                </a:tc>
                <a:tc>
                  <a:txBody>
                    <a:bodyPr/>
                    <a:lstStyle/>
                    <a:p>
                      <a:pPr>
                        <a:buNone/>
                      </a:pPr>
                      <a:r>
                        <a:rPr lang="en-US" altLang="ja-JP" sz="1300" dirty="0"/>
                        <a:t>20</a:t>
                      </a:r>
                      <a:r>
                        <a:rPr lang="ja-JP" altLang="en-US" sz="1300" dirty="0"/>
                        <a:t>名以上～</a:t>
                      </a:r>
                      <a:r>
                        <a:rPr lang="en-US" altLang="ja-JP" sz="1300" dirty="0"/>
                        <a:t>100</a:t>
                      </a:r>
                      <a:r>
                        <a:rPr lang="ja-JP" altLang="en-US" sz="1300" dirty="0"/>
                        <a:t>名程度</a:t>
                      </a:r>
                    </a:p>
                  </a:txBody>
                  <a:tcPr marL="67412" marR="67412" marT="33706" marB="33706" anchor="ctr">
                    <a:lnL>
                      <a:noFill/>
                    </a:lnL>
                    <a:lnR>
                      <a:noFill/>
                    </a:lnR>
                    <a:lnT>
                      <a:noFill/>
                    </a:lnT>
                    <a:lnB>
                      <a:noFill/>
                    </a:lnB>
                    <a:noFill/>
                  </a:tcPr>
                </a:tc>
                <a:extLst>
                  <a:ext uri="{0D108BD9-81ED-4DB2-BD59-A6C34878D82A}">
                    <a16:rowId xmlns:a16="http://schemas.microsoft.com/office/drawing/2014/main" val="408557966"/>
                  </a:ext>
                </a:extLst>
              </a:tr>
              <a:tr h="471699">
                <a:tc>
                  <a:txBody>
                    <a:bodyPr/>
                    <a:lstStyle/>
                    <a:p>
                      <a:pPr>
                        <a:buNone/>
                      </a:pPr>
                      <a:r>
                        <a:rPr lang="ja-JP" altLang="en-US" sz="1300" b="1"/>
                        <a:t>保育環境</a:t>
                      </a:r>
                      <a:endParaRPr lang="ja-JP" altLang="en-US" sz="1300"/>
                    </a:p>
                  </a:txBody>
                  <a:tcPr marL="67412" marR="67412" marT="33706" marB="33706" anchor="ctr">
                    <a:lnL>
                      <a:noFill/>
                    </a:lnL>
                    <a:lnR>
                      <a:noFill/>
                    </a:lnR>
                    <a:lnT>
                      <a:noFill/>
                    </a:lnT>
                    <a:lnB>
                      <a:noFill/>
                    </a:lnB>
                    <a:noFill/>
                  </a:tcPr>
                </a:tc>
                <a:tc>
                  <a:txBody>
                    <a:bodyPr/>
                    <a:lstStyle/>
                    <a:p>
                      <a:pPr>
                        <a:buNone/>
                      </a:pPr>
                      <a:r>
                        <a:rPr lang="ja-JP" altLang="en-US" sz="1300"/>
                        <a:t>家庭的でアットホーム</a:t>
                      </a:r>
                    </a:p>
                  </a:txBody>
                  <a:tcPr marL="67412" marR="67412" marT="33706" marB="33706" anchor="ctr">
                    <a:lnL>
                      <a:noFill/>
                    </a:lnL>
                    <a:lnR>
                      <a:noFill/>
                    </a:lnR>
                    <a:lnT>
                      <a:noFill/>
                    </a:lnT>
                    <a:lnB>
                      <a:noFill/>
                    </a:lnB>
                    <a:noFill/>
                  </a:tcPr>
                </a:tc>
                <a:tc>
                  <a:txBody>
                    <a:bodyPr/>
                    <a:lstStyle/>
                    <a:p>
                      <a:pPr>
                        <a:buNone/>
                      </a:pPr>
                      <a:r>
                        <a:rPr lang="ja-JP" altLang="en-US" sz="1300"/>
                        <a:t>広い園舎と園庭、集団保育中心</a:t>
                      </a:r>
                    </a:p>
                  </a:txBody>
                  <a:tcPr marL="67412" marR="67412" marT="33706" marB="33706" anchor="ctr">
                    <a:lnL>
                      <a:noFill/>
                    </a:lnL>
                    <a:lnR>
                      <a:noFill/>
                    </a:lnR>
                    <a:lnT>
                      <a:noFill/>
                    </a:lnT>
                    <a:lnB>
                      <a:noFill/>
                    </a:lnB>
                    <a:noFill/>
                  </a:tcPr>
                </a:tc>
                <a:extLst>
                  <a:ext uri="{0D108BD9-81ED-4DB2-BD59-A6C34878D82A}">
                    <a16:rowId xmlns:a16="http://schemas.microsoft.com/office/drawing/2014/main" val="2025651282"/>
                  </a:ext>
                </a:extLst>
              </a:tr>
              <a:tr h="673842">
                <a:tc>
                  <a:txBody>
                    <a:bodyPr/>
                    <a:lstStyle/>
                    <a:p>
                      <a:pPr>
                        <a:buNone/>
                      </a:pPr>
                      <a:r>
                        <a:rPr lang="ja-JP" altLang="en-US" sz="1300" b="1" dirty="0"/>
                        <a:t>職員配置</a:t>
                      </a:r>
                      <a:endParaRPr lang="ja-JP" altLang="en-US" sz="1300" dirty="0"/>
                    </a:p>
                  </a:txBody>
                  <a:tcPr marL="67412" marR="67412" marT="33706" marB="33706" anchor="ctr">
                    <a:lnL>
                      <a:noFill/>
                    </a:lnL>
                    <a:lnR>
                      <a:noFill/>
                    </a:lnR>
                    <a:lnT>
                      <a:noFill/>
                    </a:lnT>
                    <a:lnB>
                      <a:noFill/>
                    </a:lnB>
                    <a:noFill/>
                  </a:tcPr>
                </a:tc>
                <a:tc>
                  <a:txBody>
                    <a:bodyPr/>
                    <a:lstStyle/>
                    <a:p>
                      <a:pPr>
                        <a:buNone/>
                      </a:pPr>
                      <a:r>
                        <a:rPr lang="en-US" altLang="ja-JP" sz="1300"/>
                        <a:t>A</a:t>
                      </a:r>
                      <a:r>
                        <a:rPr lang="ja-JP" altLang="en-US" sz="1300"/>
                        <a:t>型・</a:t>
                      </a:r>
                      <a:r>
                        <a:rPr lang="en-US" altLang="ja-JP" sz="1300"/>
                        <a:t>B</a:t>
                      </a:r>
                      <a:r>
                        <a:rPr lang="ja-JP" altLang="en-US" sz="1300"/>
                        <a:t>型・</a:t>
                      </a:r>
                      <a:r>
                        <a:rPr lang="en-US" altLang="ja-JP" sz="1300"/>
                        <a:t>C</a:t>
                      </a:r>
                      <a:r>
                        <a:rPr lang="ja-JP" altLang="en-US" sz="1300"/>
                        <a:t>型で異なる</a:t>
                      </a:r>
                      <a:br>
                        <a:rPr lang="ja-JP" altLang="en-US" sz="1300"/>
                      </a:br>
                      <a:r>
                        <a:rPr lang="ja-JP" altLang="en-US" sz="1300"/>
                        <a:t>（</a:t>
                      </a:r>
                      <a:r>
                        <a:rPr lang="en-US" altLang="ja-JP" sz="1300"/>
                        <a:t>A</a:t>
                      </a:r>
                      <a:r>
                        <a:rPr lang="ja-JP" altLang="en-US" sz="1300"/>
                        <a:t>型は全員保育士）</a:t>
                      </a:r>
                    </a:p>
                  </a:txBody>
                  <a:tcPr marL="67412" marR="67412" marT="33706" marB="33706" anchor="ctr">
                    <a:lnL>
                      <a:noFill/>
                    </a:lnL>
                    <a:lnR>
                      <a:noFill/>
                    </a:lnR>
                    <a:lnT>
                      <a:noFill/>
                    </a:lnT>
                    <a:lnB>
                      <a:noFill/>
                    </a:lnB>
                    <a:noFill/>
                  </a:tcPr>
                </a:tc>
                <a:tc>
                  <a:txBody>
                    <a:bodyPr/>
                    <a:lstStyle/>
                    <a:p>
                      <a:pPr>
                        <a:buNone/>
                      </a:pPr>
                      <a:r>
                        <a:rPr lang="ja-JP" altLang="en-US" sz="1300"/>
                        <a:t>国の配置基準に準じて全員保育士</a:t>
                      </a:r>
                    </a:p>
                  </a:txBody>
                  <a:tcPr marL="67412" marR="67412" marT="33706" marB="33706" anchor="ctr">
                    <a:lnL>
                      <a:noFill/>
                    </a:lnL>
                    <a:lnR>
                      <a:noFill/>
                    </a:lnR>
                    <a:lnT>
                      <a:noFill/>
                    </a:lnT>
                    <a:lnB>
                      <a:noFill/>
                    </a:lnB>
                    <a:noFill/>
                  </a:tcPr>
                </a:tc>
                <a:extLst>
                  <a:ext uri="{0D108BD9-81ED-4DB2-BD59-A6C34878D82A}">
                    <a16:rowId xmlns:a16="http://schemas.microsoft.com/office/drawing/2014/main" val="363340679"/>
                  </a:ext>
                </a:extLst>
              </a:tr>
              <a:tr h="875985">
                <a:tc>
                  <a:txBody>
                    <a:bodyPr/>
                    <a:lstStyle/>
                    <a:p>
                      <a:pPr>
                        <a:buNone/>
                      </a:pPr>
                      <a:r>
                        <a:rPr lang="en-US" altLang="ja-JP" sz="1300" b="1"/>
                        <a:t>3</a:t>
                      </a:r>
                      <a:r>
                        <a:rPr lang="ja-JP" altLang="en-US" sz="1300" b="1"/>
                        <a:t>歳以降の受け入れ</a:t>
                      </a:r>
                      <a:endParaRPr lang="ja-JP" altLang="en-US" sz="1300"/>
                    </a:p>
                  </a:txBody>
                  <a:tcPr marL="67412" marR="67412" marT="33706" marB="33706" anchor="ctr">
                    <a:lnL>
                      <a:noFill/>
                    </a:lnL>
                    <a:lnR>
                      <a:noFill/>
                    </a:lnR>
                    <a:lnT>
                      <a:noFill/>
                    </a:lnT>
                    <a:lnB>
                      <a:noFill/>
                    </a:lnB>
                    <a:noFill/>
                  </a:tcPr>
                </a:tc>
                <a:tc>
                  <a:txBody>
                    <a:bodyPr/>
                    <a:lstStyle/>
                    <a:p>
                      <a:pPr>
                        <a:buNone/>
                      </a:pPr>
                      <a:r>
                        <a:rPr lang="ja-JP" altLang="en-US" sz="1300"/>
                        <a:t>なし（卒園後は転園が必要）</a:t>
                      </a:r>
                      <a:br>
                        <a:rPr lang="ja-JP" altLang="en-US" sz="1300"/>
                      </a:br>
                      <a:r>
                        <a:rPr lang="ja-JP" altLang="en-US" sz="1300"/>
                        <a:t>→ </a:t>
                      </a:r>
                      <a:r>
                        <a:rPr lang="ja-JP" altLang="en-US" sz="1300" b="1"/>
                        <a:t>連携園で継続保育が可能</a:t>
                      </a:r>
                      <a:endParaRPr lang="ja-JP" altLang="en-US" sz="1300"/>
                    </a:p>
                  </a:txBody>
                  <a:tcPr marL="67412" marR="67412" marT="33706" marB="33706" anchor="ctr">
                    <a:lnL>
                      <a:noFill/>
                    </a:lnL>
                    <a:lnR>
                      <a:noFill/>
                    </a:lnR>
                    <a:lnT>
                      <a:noFill/>
                    </a:lnT>
                    <a:lnB>
                      <a:noFill/>
                    </a:lnB>
                    <a:noFill/>
                  </a:tcPr>
                </a:tc>
                <a:tc>
                  <a:txBody>
                    <a:bodyPr/>
                    <a:lstStyle/>
                    <a:p>
                      <a:pPr>
                        <a:buNone/>
                      </a:pPr>
                      <a:r>
                        <a:rPr lang="ja-JP" altLang="en-US" sz="1300" dirty="0"/>
                        <a:t>同じ園で継続して通える</a:t>
                      </a:r>
                    </a:p>
                  </a:txBody>
                  <a:tcPr marL="67412" marR="67412" marT="33706" marB="33706" anchor="ctr">
                    <a:lnL>
                      <a:noFill/>
                    </a:lnL>
                    <a:lnR>
                      <a:noFill/>
                    </a:lnR>
                    <a:lnT>
                      <a:noFill/>
                    </a:lnT>
                    <a:lnB>
                      <a:noFill/>
                    </a:lnB>
                    <a:noFill/>
                  </a:tcPr>
                </a:tc>
                <a:extLst>
                  <a:ext uri="{0D108BD9-81ED-4DB2-BD59-A6C34878D82A}">
                    <a16:rowId xmlns:a16="http://schemas.microsoft.com/office/drawing/2014/main" val="1207835643"/>
                  </a:ext>
                </a:extLst>
              </a:tr>
              <a:tr h="471699">
                <a:tc>
                  <a:txBody>
                    <a:bodyPr/>
                    <a:lstStyle/>
                    <a:p>
                      <a:pPr>
                        <a:buNone/>
                      </a:pPr>
                      <a:r>
                        <a:rPr lang="ja-JP" altLang="en-US" sz="1300" b="1"/>
                        <a:t>規模感</a:t>
                      </a:r>
                      <a:endParaRPr lang="ja-JP" altLang="en-US" sz="1300"/>
                    </a:p>
                  </a:txBody>
                  <a:tcPr marL="67412" marR="67412" marT="33706" marB="33706" anchor="ctr">
                    <a:lnL>
                      <a:noFill/>
                    </a:lnL>
                    <a:lnR>
                      <a:noFill/>
                    </a:lnR>
                    <a:lnT>
                      <a:noFill/>
                    </a:lnT>
                    <a:lnB>
                      <a:noFill/>
                    </a:lnB>
                    <a:noFill/>
                  </a:tcPr>
                </a:tc>
                <a:tc>
                  <a:txBody>
                    <a:bodyPr/>
                    <a:lstStyle/>
                    <a:p>
                      <a:pPr>
                        <a:buNone/>
                      </a:pPr>
                      <a:r>
                        <a:rPr lang="en-US" altLang="ja-JP" sz="1300"/>
                        <a:t>1</a:t>
                      </a:r>
                      <a:r>
                        <a:rPr lang="ja-JP" altLang="en-US" sz="1300"/>
                        <a:t>クラス～</a:t>
                      </a:r>
                      <a:r>
                        <a:rPr lang="en-US" altLang="ja-JP" sz="1300"/>
                        <a:t>2</a:t>
                      </a:r>
                      <a:r>
                        <a:rPr lang="ja-JP" altLang="en-US" sz="1300"/>
                        <a:t>クラス程度</a:t>
                      </a:r>
                    </a:p>
                  </a:txBody>
                  <a:tcPr marL="67412" marR="67412" marT="33706" marB="33706" anchor="ctr">
                    <a:lnL>
                      <a:noFill/>
                    </a:lnL>
                    <a:lnR>
                      <a:noFill/>
                    </a:lnR>
                    <a:lnT>
                      <a:noFill/>
                    </a:lnT>
                    <a:lnB>
                      <a:noFill/>
                    </a:lnB>
                    <a:noFill/>
                  </a:tcPr>
                </a:tc>
                <a:tc>
                  <a:txBody>
                    <a:bodyPr/>
                    <a:lstStyle/>
                    <a:p>
                      <a:pPr>
                        <a:buNone/>
                      </a:pPr>
                      <a:r>
                        <a:rPr lang="ja-JP" altLang="en-US" sz="1300"/>
                        <a:t>複数クラスで大規模</a:t>
                      </a:r>
                    </a:p>
                  </a:txBody>
                  <a:tcPr marL="67412" marR="67412" marT="33706" marB="33706" anchor="ctr">
                    <a:lnL>
                      <a:noFill/>
                    </a:lnL>
                    <a:lnR>
                      <a:noFill/>
                    </a:lnR>
                    <a:lnT>
                      <a:noFill/>
                    </a:lnT>
                    <a:lnB>
                      <a:noFill/>
                    </a:lnB>
                    <a:noFill/>
                  </a:tcPr>
                </a:tc>
                <a:extLst>
                  <a:ext uri="{0D108BD9-81ED-4DB2-BD59-A6C34878D82A}">
                    <a16:rowId xmlns:a16="http://schemas.microsoft.com/office/drawing/2014/main" val="583150002"/>
                  </a:ext>
                </a:extLst>
              </a:tr>
              <a:tr h="673842">
                <a:tc>
                  <a:txBody>
                    <a:bodyPr/>
                    <a:lstStyle/>
                    <a:p>
                      <a:pPr>
                        <a:buNone/>
                      </a:pPr>
                      <a:r>
                        <a:rPr lang="ja-JP" altLang="en-US" sz="1300" b="1"/>
                        <a:t>保護者との距離感</a:t>
                      </a:r>
                      <a:endParaRPr lang="ja-JP" altLang="en-US" sz="1300"/>
                    </a:p>
                  </a:txBody>
                  <a:tcPr marL="67412" marR="67412" marT="33706" marB="33706" anchor="ctr">
                    <a:lnL>
                      <a:noFill/>
                    </a:lnL>
                    <a:lnR>
                      <a:noFill/>
                    </a:lnR>
                    <a:lnT>
                      <a:noFill/>
                    </a:lnT>
                    <a:lnB>
                      <a:noFill/>
                    </a:lnB>
                    <a:noFill/>
                  </a:tcPr>
                </a:tc>
                <a:tc>
                  <a:txBody>
                    <a:bodyPr/>
                    <a:lstStyle/>
                    <a:p>
                      <a:pPr>
                        <a:buNone/>
                      </a:pPr>
                      <a:r>
                        <a:rPr lang="ja-JP" altLang="en-US" sz="1300"/>
                        <a:t>少人数なので密なコミュニケーション</a:t>
                      </a:r>
                    </a:p>
                  </a:txBody>
                  <a:tcPr marL="67412" marR="67412" marT="33706" marB="33706" anchor="ctr">
                    <a:lnL>
                      <a:noFill/>
                    </a:lnL>
                    <a:lnR>
                      <a:noFill/>
                    </a:lnR>
                    <a:lnT>
                      <a:noFill/>
                    </a:lnT>
                    <a:lnB>
                      <a:noFill/>
                    </a:lnB>
                    <a:noFill/>
                  </a:tcPr>
                </a:tc>
                <a:tc>
                  <a:txBody>
                    <a:bodyPr/>
                    <a:lstStyle/>
                    <a:p>
                      <a:pPr>
                        <a:buNone/>
                      </a:pPr>
                      <a:r>
                        <a:rPr lang="ja-JP" altLang="en-US" sz="1300"/>
                        <a:t>集団保育が中心で保護者同士の交流も多い</a:t>
                      </a:r>
                    </a:p>
                  </a:txBody>
                  <a:tcPr marL="67412" marR="67412" marT="33706" marB="33706" anchor="ctr">
                    <a:lnL>
                      <a:noFill/>
                    </a:lnL>
                    <a:lnR>
                      <a:noFill/>
                    </a:lnR>
                    <a:lnT>
                      <a:noFill/>
                    </a:lnT>
                    <a:lnB>
                      <a:noFill/>
                    </a:lnB>
                    <a:noFill/>
                  </a:tcPr>
                </a:tc>
                <a:extLst>
                  <a:ext uri="{0D108BD9-81ED-4DB2-BD59-A6C34878D82A}">
                    <a16:rowId xmlns:a16="http://schemas.microsoft.com/office/drawing/2014/main" val="2046212877"/>
                  </a:ext>
                </a:extLst>
              </a:tr>
              <a:tr h="471699">
                <a:tc>
                  <a:txBody>
                    <a:bodyPr/>
                    <a:lstStyle/>
                    <a:p>
                      <a:pPr>
                        <a:buNone/>
                      </a:pPr>
                      <a:r>
                        <a:rPr lang="ja-JP" altLang="en-US" sz="1300" b="1"/>
                        <a:t>入園方法</a:t>
                      </a:r>
                      <a:endParaRPr lang="ja-JP" altLang="en-US" sz="1300"/>
                    </a:p>
                  </a:txBody>
                  <a:tcPr marL="67412" marR="67412" marT="33706" marB="33706" anchor="ctr">
                    <a:lnL>
                      <a:noFill/>
                    </a:lnL>
                    <a:lnR>
                      <a:noFill/>
                    </a:lnR>
                    <a:lnT>
                      <a:noFill/>
                    </a:lnT>
                    <a:lnB>
                      <a:noFill/>
                    </a:lnB>
                    <a:noFill/>
                  </a:tcPr>
                </a:tc>
                <a:tc>
                  <a:txBody>
                    <a:bodyPr/>
                    <a:lstStyle/>
                    <a:p>
                      <a:pPr>
                        <a:buNone/>
                      </a:pPr>
                      <a:r>
                        <a:rPr lang="ja-JP" altLang="en-US" sz="1300"/>
                        <a:t>自治体の利用調整を経て申し込み</a:t>
                      </a:r>
                    </a:p>
                  </a:txBody>
                  <a:tcPr marL="67412" marR="67412" marT="33706" marB="33706" anchor="ctr">
                    <a:lnL>
                      <a:noFill/>
                    </a:lnL>
                    <a:lnR>
                      <a:noFill/>
                    </a:lnR>
                    <a:lnT>
                      <a:noFill/>
                    </a:lnT>
                    <a:lnB>
                      <a:noFill/>
                    </a:lnB>
                    <a:noFill/>
                  </a:tcPr>
                </a:tc>
                <a:tc>
                  <a:txBody>
                    <a:bodyPr/>
                    <a:lstStyle/>
                    <a:p>
                      <a:pPr>
                        <a:buNone/>
                      </a:pPr>
                      <a:r>
                        <a:rPr lang="ja-JP" altLang="en-US" sz="1300"/>
                        <a:t>同左</a:t>
                      </a:r>
                    </a:p>
                  </a:txBody>
                  <a:tcPr marL="67412" marR="67412" marT="33706" marB="33706" anchor="ctr">
                    <a:lnL>
                      <a:noFill/>
                    </a:lnL>
                    <a:lnR>
                      <a:noFill/>
                    </a:lnR>
                    <a:lnT>
                      <a:noFill/>
                    </a:lnT>
                    <a:lnB>
                      <a:noFill/>
                    </a:lnB>
                    <a:noFill/>
                  </a:tcPr>
                </a:tc>
                <a:extLst>
                  <a:ext uri="{0D108BD9-81ED-4DB2-BD59-A6C34878D82A}">
                    <a16:rowId xmlns:a16="http://schemas.microsoft.com/office/drawing/2014/main" val="3948445844"/>
                  </a:ext>
                </a:extLst>
              </a:tr>
              <a:tr h="471699">
                <a:tc>
                  <a:txBody>
                    <a:bodyPr/>
                    <a:lstStyle/>
                    <a:p>
                      <a:pPr>
                        <a:buNone/>
                      </a:pPr>
                      <a:r>
                        <a:rPr lang="ja-JP" altLang="en-US" sz="1300" b="1"/>
                        <a:t>保育料</a:t>
                      </a:r>
                      <a:endParaRPr lang="ja-JP" altLang="en-US" sz="1300"/>
                    </a:p>
                  </a:txBody>
                  <a:tcPr marL="67412" marR="67412" marT="33706" marB="33706" anchor="ctr">
                    <a:lnL>
                      <a:noFill/>
                    </a:lnL>
                    <a:lnR>
                      <a:noFill/>
                    </a:lnR>
                    <a:lnT>
                      <a:noFill/>
                    </a:lnT>
                    <a:lnB>
                      <a:noFill/>
                    </a:lnB>
                    <a:noFill/>
                  </a:tcPr>
                </a:tc>
                <a:tc>
                  <a:txBody>
                    <a:bodyPr/>
                    <a:lstStyle/>
                    <a:p>
                      <a:pPr>
                        <a:buNone/>
                      </a:pPr>
                      <a:r>
                        <a:rPr lang="ja-JP" altLang="en-US" sz="1300"/>
                        <a:t>自治体が決定（認可保育園と同じ）</a:t>
                      </a:r>
                    </a:p>
                  </a:txBody>
                  <a:tcPr marL="67412" marR="67412" marT="33706" marB="33706" anchor="ctr">
                    <a:lnL>
                      <a:noFill/>
                    </a:lnL>
                    <a:lnR>
                      <a:noFill/>
                    </a:lnR>
                    <a:lnT>
                      <a:noFill/>
                    </a:lnT>
                    <a:lnB>
                      <a:noFill/>
                    </a:lnB>
                    <a:noFill/>
                  </a:tcPr>
                </a:tc>
                <a:tc>
                  <a:txBody>
                    <a:bodyPr/>
                    <a:lstStyle/>
                    <a:p>
                      <a:pPr>
                        <a:buNone/>
                      </a:pPr>
                      <a:r>
                        <a:rPr lang="ja-JP" altLang="en-US" sz="1300" dirty="0"/>
                        <a:t>自治体が決定</a:t>
                      </a:r>
                    </a:p>
                  </a:txBody>
                  <a:tcPr marL="67412" marR="67412" marT="33706" marB="33706" anchor="ctr">
                    <a:lnL>
                      <a:noFill/>
                    </a:lnL>
                    <a:lnR>
                      <a:noFill/>
                    </a:lnR>
                    <a:lnT>
                      <a:noFill/>
                    </a:lnT>
                    <a:lnB>
                      <a:noFill/>
                    </a:lnB>
                    <a:noFill/>
                  </a:tcPr>
                </a:tc>
                <a:extLst>
                  <a:ext uri="{0D108BD9-81ED-4DB2-BD59-A6C34878D82A}">
                    <a16:rowId xmlns:a16="http://schemas.microsoft.com/office/drawing/2014/main" val="210688604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卒園後の流れ</a:t>
            </a:r>
            <a:endParaRPr dirty="0"/>
          </a:p>
        </p:txBody>
      </p:sp>
      <p:sp>
        <p:nvSpPr>
          <p:cNvPr id="4" name="TextBox 3"/>
          <p:cNvSpPr txBox="1"/>
          <p:nvPr/>
        </p:nvSpPr>
        <p:spPr>
          <a:xfrm>
            <a:off x="3677264" y="1371600"/>
            <a:ext cx="7752735" cy="738664"/>
          </a:xfrm>
          <a:prstGeom prst="rect">
            <a:avLst/>
          </a:prstGeom>
          <a:noFill/>
        </p:spPr>
        <p:txBody>
          <a:bodyPr wrap="square">
            <a:spAutoFit/>
          </a:bodyPr>
          <a:lstStyle/>
          <a:p>
            <a:pPr>
              <a:defRPr sz="2400">
                <a:solidFill>
                  <a:srgbClr val="404040"/>
                </a:solidFill>
              </a:defRPr>
            </a:pPr>
            <a:r>
              <a:rPr lang="ja-JP" altLang="en-US" dirty="0"/>
              <a:t>３</a:t>
            </a:r>
            <a:r>
              <a:rPr dirty="0" err="1"/>
              <a:t>歳以降は認可保育園や幼稚園に進級します</a:t>
            </a:r>
            <a:r>
              <a:rPr dirty="0"/>
              <a:t>。</a:t>
            </a:r>
          </a:p>
          <a:p>
            <a:r>
              <a:rPr dirty="0" err="1"/>
              <a:t>連携園があるため安心です</a:t>
            </a:r>
            <a:r>
              <a:rPr dirty="0"/>
              <a:t>。</a:t>
            </a:r>
          </a:p>
        </p:txBody>
      </p:sp>
      <p:sp>
        <p:nvSpPr>
          <p:cNvPr id="3" name="テキスト ボックス 2">
            <a:extLst>
              <a:ext uri="{FF2B5EF4-FFF2-40B4-BE49-F238E27FC236}">
                <a16:creationId xmlns:a16="http://schemas.microsoft.com/office/drawing/2014/main" id="{F448D3AC-2141-E669-B1A8-1D1600AA969C}"/>
              </a:ext>
            </a:extLst>
          </p:cNvPr>
          <p:cNvSpPr txBox="1"/>
          <p:nvPr/>
        </p:nvSpPr>
        <p:spPr>
          <a:xfrm>
            <a:off x="3765755" y="2379406"/>
            <a:ext cx="7846142" cy="2585323"/>
          </a:xfrm>
          <a:prstGeom prst="rect">
            <a:avLst/>
          </a:prstGeom>
          <a:noFill/>
        </p:spPr>
        <p:txBody>
          <a:bodyPr wrap="square" rtlCol="0">
            <a:spAutoFit/>
          </a:bodyPr>
          <a:lstStyle/>
          <a:p>
            <a:r>
              <a:rPr kumimoji="1" lang="ja-JP" altLang="en-US" dirty="0"/>
              <a:t>○こもれび保育園　根岸園連携施設一覧</a:t>
            </a:r>
            <a:endParaRPr kumimoji="1" lang="en-US" altLang="ja-JP" dirty="0"/>
          </a:p>
          <a:p>
            <a:endParaRPr kumimoji="1" lang="en-US" altLang="ja-JP" dirty="0"/>
          </a:p>
          <a:p>
            <a:r>
              <a:rPr kumimoji="1" lang="ja-JP" altLang="en-US" dirty="0"/>
              <a:t>・和光幼稚園</a:t>
            </a:r>
            <a:r>
              <a:rPr kumimoji="1" lang="en-US" altLang="ja-JP" dirty="0"/>
              <a:t>		</a:t>
            </a:r>
            <a:r>
              <a:rPr kumimoji="1" lang="ja-JP" altLang="en-US" dirty="0"/>
              <a:t>（横浜市預かり型保育実施園）</a:t>
            </a:r>
            <a:endParaRPr kumimoji="1" lang="en-US" altLang="ja-JP" dirty="0"/>
          </a:p>
          <a:p>
            <a:r>
              <a:rPr kumimoji="1" lang="ja-JP" altLang="en-US" dirty="0"/>
              <a:t>・本牧めぐみ幼稚園</a:t>
            </a:r>
            <a:r>
              <a:rPr kumimoji="1" lang="en-US" altLang="ja-JP" dirty="0"/>
              <a:t>	</a:t>
            </a:r>
            <a:r>
              <a:rPr kumimoji="1" lang="ja-JP" altLang="en-US" dirty="0"/>
              <a:t>（横浜市預かり型保育実施園）</a:t>
            </a:r>
            <a:endParaRPr kumimoji="1" lang="en-US" altLang="ja-JP" dirty="0"/>
          </a:p>
          <a:p>
            <a:r>
              <a:rPr kumimoji="1" lang="ja-JP" altLang="en-US" dirty="0"/>
              <a:t>・クラウン保育園</a:t>
            </a:r>
            <a:r>
              <a:rPr kumimoji="1" lang="en-US" altLang="ja-JP" dirty="0"/>
              <a:t>	</a:t>
            </a:r>
            <a:r>
              <a:rPr kumimoji="1" lang="ja-JP" altLang="en-US" dirty="0"/>
              <a:t>（認可保育園）</a:t>
            </a:r>
            <a:r>
              <a:rPr kumimoji="1" lang="en-US" altLang="ja-JP" dirty="0"/>
              <a:t>	</a:t>
            </a:r>
          </a:p>
          <a:p>
            <a:r>
              <a:rPr kumimoji="1" lang="ja-JP" altLang="en-US" dirty="0"/>
              <a:t>・横濱中華幼保園</a:t>
            </a:r>
            <a:r>
              <a:rPr kumimoji="1" lang="en-US" altLang="ja-JP" dirty="0"/>
              <a:t>	</a:t>
            </a:r>
            <a:r>
              <a:rPr kumimoji="1" lang="ja-JP" altLang="en-US" dirty="0"/>
              <a:t>（幼保連携型）</a:t>
            </a:r>
            <a:endParaRPr kumimoji="1" lang="en-US" altLang="ja-JP" dirty="0"/>
          </a:p>
          <a:p>
            <a:endParaRPr kumimoji="1" lang="en-US" altLang="ja-JP" dirty="0"/>
          </a:p>
          <a:p>
            <a:r>
              <a:rPr kumimoji="1" lang="ja-JP" altLang="en-US" dirty="0"/>
              <a:t>現在は４施設と連携をしています。保護者の需要等を確認して連携園を増やす取り組みをしています。</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8"/>
            <a:ext cx="3401961" cy="4601183"/>
          </a:xfrm>
        </p:spPr>
        <p:txBody>
          <a:bodyPr/>
          <a:lstStyle/>
          <a:p>
            <a:r>
              <a:rPr lang="ja-JP" altLang="en-US" dirty="0"/>
              <a:t>入園までの流れ</a:t>
            </a:r>
            <a:endParaRPr dirty="0"/>
          </a:p>
        </p:txBody>
      </p:sp>
      <p:sp>
        <p:nvSpPr>
          <p:cNvPr id="4" name="TextBox 3"/>
          <p:cNvSpPr txBox="1"/>
          <p:nvPr/>
        </p:nvSpPr>
        <p:spPr>
          <a:xfrm>
            <a:off x="3893574" y="1371600"/>
            <a:ext cx="7536426" cy="1815882"/>
          </a:xfrm>
          <a:prstGeom prst="rect">
            <a:avLst/>
          </a:prstGeom>
          <a:noFill/>
        </p:spPr>
        <p:txBody>
          <a:bodyPr wrap="square">
            <a:spAutoFit/>
          </a:bodyPr>
          <a:lstStyle/>
          <a:p>
            <a:pPr>
              <a:defRPr sz="2400">
                <a:solidFill>
                  <a:srgbClr val="404040"/>
                </a:solidFill>
              </a:defRPr>
            </a:pPr>
            <a:r>
              <a:rPr lang="ja-JP" altLang="en-US" sz="2800" dirty="0"/>
              <a:t>１．</a:t>
            </a:r>
            <a:r>
              <a:rPr sz="2800" dirty="0" err="1"/>
              <a:t>市区町村の保育利用申請</a:t>
            </a:r>
            <a:endParaRPr sz="2800" dirty="0"/>
          </a:p>
          <a:p>
            <a:r>
              <a:rPr lang="ja-JP" altLang="en-US" sz="2800" dirty="0"/>
              <a:t>２．</a:t>
            </a:r>
            <a:r>
              <a:rPr sz="2800" dirty="0" err="1"/>
              <a:t>面接・書類提出</a:t>
            </a:r>
            <a:endParaRPr sz="2800" dirty="0"/>
          </a:p>
          <a:p>
            <a:r>
              <a:rPr lang="ja-JP" altLang="en-US" sz="2800" dirty="0"/>
              <a:t>３．</a:t>
            </a:r>
            <a:r>
              <a:rPr sz="2800" dirty="0" err="1"/>
              <a:t>入園決定通知</a:t>
            </a:r>
            <a:endParaRPr sz="2800" dirty="0"/>
          </a:p>
          <a:p>
            <a:r>
              <a:rPr lang="ja-JP" altLang="en-US" sz="2800" dirty="0"/>
              <a:t>４．</a:t>
            </a:r>
            <a:r>
              <a:rPr sz="2800" dirty="0" err="1"/>
              <a:t>慣らし保育スタート</a:t>
            </a:r>
            <a:endParaRPr sz="2800" dirty="0"/>
          </a:p>
        </p:txBody>
      </p:sp>
    </p:spTree>
  </p:cSld>
  <p:clrMapOvr>
    <a:masterClrMapping/>
  </p:clrMapOvr>
</p:sld>
</file>

<file path=ppt/theme/theme1.xml><?xml version="1.0" encoding="utf-8"?>
<a:theme xmlns:a="http://schemas.openxmlformats.org/drawingml/2006/main" name="フレーム">
  <a:themeElements>
    <a:clrScheme name="フレーム">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フレーム">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フレーム">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TM03457475[[fn=フレーム]]</Template>
  <TotalTime>265</TotalTime>
  <Words>877</Words>
  <Application>Microsoft Office PowerPoint</Application>
  <PresentationFormat>ユーザー設定</PresentationFormat>
  <Paragraphs>129</Paragraphs>
  <Slides>11</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11</vt:i4>
      </vt:variant>
    </vt:vector>
  </HeadingPairs>
  <TitlesOfParts>
    <vt:vector size="14" baseType="lpstr">
      <vt:lpstr>Corbel</vt:lpstr>
      <vt:lpstr>Wingdings 2</vt:lpstr>
      <vt:lpstr>フレーム</vt:lpstr>
      <vt:lpstr>PowerPoint プレゼンテーション</vt:lpstr>
      <vt:lpstr>自己紹介</vt:lpstr>
      <vt:lpstr>地域型保育事業とは？</vt:lpstr>
      <vt:lpstr>地域型保育事業の主な種類</vt:lpstr>
      <vt:lpstr>利用対象となるお子さん</vt:lpstr>
      <vt:lpstr>小規模保育園のよいところ</vt:lpstr>
      <vt:lpstr>認可保育園との違い</vt:lpstr>
      <vt:lpstr>卒園後の流れ</vt:lpstr>
      <vt:lpstr>入園までの流れ</vt:lpstr>
      <vt:lpstr>よくある質問 （Q＆A）</vt:lpstr>
      <vt:lpstr>こもれび保育園の特色</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04 shinks</dc:creator>
  <cp:keywords/>
  <dc:description>generated using python-pptx</dc:description>
  <cp:lastModifiedBy>04 shinks</cp:lastModifiedBy>
  <cp:revision>5</cp:revision>
  <cp:lastPrinted>2025-09-25T00:24:54Z</cp:lastPrinted>
  <dcterms:created xsi:type="dcterms:W3CDTF">2013-01-27T09:14:16Z</dcterms:created>
  <dcterms:modified xsi:type="dcterms:W3CDTF">2025-09-25T00:53:18Z</dcterms:modified>
  <cp:category/>
</cp:coreProperties>
</file>